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Old Standard TT"/>
      <p:regular r:id="rId25"/>
      <p:bold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bold.fntdata"/><Relationship Id="rId25" Type="http://schemas.openxmlformats.org/officeDocument/2006/relationships/font" Target="fonts/OldStandardTT-regular.fntdata"/><Relationship Id="rId27" Type="http://schemas.openxmlformats.org/officeDocument/2006/relationships/font" Target="fonts/OldStandardT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10a3f31b8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10a3f31b8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10a3f31b8_0_1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10a3f31b8_0_1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10a3f31b8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10a3f31b8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10a3f31b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10a3f31b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10a3f31b8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10a3f31b8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10a3f31b8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10a3f31b8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10a3f31b8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10a3f31b8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10a3f31b8_0_1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10a3f31b8_0_1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10a3f31b8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10a3f31b8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10a3f31b8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10a3f31b8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10a3f31b8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10a3f31b8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10a3f31b8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10a3f31b8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10a3f31b8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10a3f31b8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410a3f31b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410a3f31b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10a3f31b8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10a3f31b8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10a3f31b8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410a3f31b8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410a3f31b8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410a3f31b8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10a3f31b8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10a3f31b8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412550" y="967850"/>
            <a:ext cx="8455500" cy="79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000">
                <a:solidFill>
                  <a:schemeClr val="dk1"/>
                </a:solidFill>
              </a:rPr>
              <a:t>Strategies for Zomato's Restaurant Expansion</a:t>
            </a:r>
            <a:endParaRPr b="1" sz="3000"/>
          </a:p>
        </p:txBody>
      </p:sp>
      <p:sp>
        <p:nvSpPr>
          <p:cNvPr id="60" name="Google Shape;60;p13"/>
          <p:cNvSpPr txBox="1"/>
          <p:nvPr>
            <p:ph idx="1" type="subTitle"/>
          </p:nvPr>
        </p:nvSpPr>
        <p:spPr>
          <a:xfrm>
            <a:off x="412550" y="1865184"/>
            <a:ext cx="8222100" cy="120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1D35"/>
                </a:solidFill>
              </a:rPr>
              <a:t>Data-Driven Insights and Suggestions</a:t>
            </a:r>
            <a:br>
              <a:rPr lang="en">
                <a:solidFill>
                  <a:srgbClr val="001D35"/>
                </a:solidFill>
              </a:rPr>
            </a:br>
            <a:endParaRPr>
              <a:solidFill>
                <a:srgbClr val="001D35"/>
              </a:solidFill>
            </a:endParaRPr>
          </a:p>
          <a:p>
            <a:pPr indent="0" lvl="0" marL="0" rtl="0" algn="l">
              <a:spcBef>
                <a:spcPts val="0"/>
              </a:spcBef>
              <a:spcAft>
                <a:spcPts val="0"/>
              </a:spcAft>
              <a:buNone/>
            </a:pPr>
            <a:r>
              <a:rPr b="1" lang="en" sz="2000">
                <a:solidFill>
                  <a:srgbClr val="001D35"/>
                </a:solidFill>
              </a:rPr>
              <a:t>Asiya Shaikh</a:t>
            </a:r>
            <a:endParaRPr b="1" sz="2000">
              <a:solidFill>
                <a:srgbClr val="001D35"/>
              </a:solidFill>
            </a:endParaRPr>
          </a:p>
        </p:txBody>
      </p:sp>
      <p:pic>
        <p:nvPicPr>
          <p:cNvPr id="61" name="Google Shape;61;p13"/>
          <p:cNvPicPr preferRelativeResize="0"/>
          <p:nvPr/>
        </p:nvPicPr>
        <p:blipFill>
          <a:blip r:embed="rId3">
            <a:alphaModFix/>
          </a:blip>
          <a:stretch>
            <a:fillRect/>
          </a:stretch>
        </p:blipFill>
        <p:spPr>
          <a:xfrm>
            <a:off x="5607251" y="1865176"/>
            <a:ext cx="3027400" cy="3027375"/>
          </a:xfrm>
          <a:prstGeom prst="rect">
            <a:avLst/>
          </a:prstGeom>
          <a:noFill/>
          <a:ln>
            <a:noFill/>
          </a:ln>
          <a:effectLst>
            <a:outerShdw blurRad="57150" rotWithShape="0" algn="bl" dir="5400000" dist="19050">
              <a:srgbClr val="000000">
                <a:alpha val="50000"/>
              </a:srgbClr>
            </a:outerShdw>
          </a:effectLst>
        </p:spPr>
      </p:pic>
      <p:sp>
        <p:nvSpPr>
          <p:cNvPr id="62" name="Google Shape;62;p13"/>
          <p:cNvSpPr txBox="1"/>
          <p:nvPr>
            <p:ph type="ctrTitle"/>
          </p:nvPr>
        </p:nvSpPr>
        <p:spPr>
          <a:xfrm>
            <a:off x="412550" y="967850"/>
            <a:ext cx="8455500" cy="79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000">
                <a:solidFill>
                  <a:schemeClr val="dk1"/>
                </a:solidFill>
              </a:rPr>
              <a:t>Strategies for Zomato's Restaurant Expansion</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98650" y="410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Price Range Analysis of Indian Restaurants</a:t>
            </a:r>
            <a:endParaRPr b="1"/>
          </a:p>
        </p:txBody>
      </p:sp>
      <p:sp>
        <p:nvSpPr>
          <p:cNvPr id="123" name="Google Shape;123;p22"/>
          <p:cNvSpPr txBox="1"/>
          <p:nvPr>
            <p:ph idx="1" type="body"/>
          </p:nvPr>
        </p:nvSpPr>
        <p:spPr>
          <a:xfrm>
            <a:off x="311700" y="1156500"/>
            <a:ext cx="4819800" cy="3288000"/>
          </a:xfrm>
          <a:prstGeom prst="rect">
            <a:avLst/>
          </a:prstGeom>
        </p:spPr>
        <p:txBody>
          <a:bodyPr anchorCtr="0" anchor="t" bIns="91425" lIns="91425" spcFirstLastPara="1" rIns="91425" wrap="square" tIns="91425">
            <a:noAutofit/>
          </a:bodyPr>
          <a:lstStyle/>
          <a:p>
            <a:pPr indent="-305435" lvl="0" marL="457200" rtl="0" algn="just">
              <a:spcBef>
                <a:spcPts val="0"/>
              </a:spcBef>
              <a:spcAft>
                <a:spcPts val="0"/>
              </a:spcAft>
              <a:buClr>
                <a:srgbClr val="000000"/>
              </a:buClr>
              <a:buSzPts val="1210"/>
              <a:buChar char="●"/>
            </a:pPr>
            <a:r>
              <a:rPr b="1" lang="en" sz="1210">
                <a:solidFill>
                  <a:srgbClr val="000000"/>
                </a:solidFill>
              </a:rPr>
              <a:t>Dominance of Price Range 1:</a:t>
            </a:r>
            <a:r>
              <a:rPr lang="en" sz="1210">
                <a:solidFill>
                  <a:srgbClr val="000000"/>
                </a:solidFill>
              </a:rPr>
              <a:t> The majority of the restaurants in India (approximately </a:t>
            </a:r>
            <a:r>
              <a:rPr b="1" lang="en" sz="1210">
                <a:solidFill>
                  <a:srgbClr val="000000"/>
                </a:solidFill>
              </a:rPr>
              <a:t>50%</a:t>
            </a:r>
            <a:r>
              <a:rPr lang="en" sz="1210">
                <a:solidFill>
                  <a:srgbClr val="000000"/>
                </a:solidFill>
              </a:rPr>
              <a:t>) fall within the </a:t>
            </a:r>
            <a:r>
              <a:rPr b="1" lang="en" sz="1210">
                <a:solidFill>
                  <a:srgbClr val="000000"/>
                </a:solidFill>
              </a:rPr>
              <a:t>Price Range 1</a:t>
            </a:r>
            <a:r>
              <a:rPr lang="en" sz="1210">
                <a:solidFill>
                  <a:srgbClr val="000000"/>
                </a:solidFill>
              </a:rPr>
              <a:t> category, which indicates affordability and value-oriented dining. This price range likely targets middle-income customers or those looking for budget-friendly options.</a:t>
            </a:r>
            <a:endParaRPr sz="1210">
              <a:solidFill>
                <a:srgbClr val="000000"/>
              </a:solidFill>
            </a:endParaRPr>
          </a:p>
          <a:p>
            <a:pPr indent="-305435" lvl="0" marL="457200" rtl="0" algn="just">
              <a:spcBef>
                <a:spcPts val="0"/>
              </a:spcBef>
              <a:spcAft>
                <a:spcPts val="0"/>
              </a:spcAft>
              <a:buClr>
                <a:srgbClr val="000000"/>
              </a:buClr>
              <a:buSzPts val="1210"/>
              <a:buChar char="●"/>
            </a:pPr>
            <a:r>
              <a:rPr b="1" lang="en" sz="1210">
                <a:solidFill>
                  <a:srgbClr val="000000"/>
                </a:solidFill>
              </a:rPr>
              <a:t>Price Range 2 &amp; 3:</a:t>
            </a:r>
            <a:r>
              <a:rPr lang="en" sz="1210">
                <a:solidFill>
                  <a:srgbClr val="000000"/>
                </a:solidFill>
              </a:rPr>
              <a:t> A significant portion of restaurants also falls into </a:t>
            </a:r>
            <a:r>
              <a:rPr b="1" lang="en" sz="1210">
                <a:solidFill>
                  <a:srgbClr val="000000"/>
                </a:solidFill>
              </a:rPr>
              <a:t>Price Range 2</a:t>
            </a:r>
            <a:r>
              <a:rPr lang="en" sz="1210">
                <a:solidFill>
                  <a:srgbClr val="000000"/>
                </a:solidFill>
              </a:rPr>
              <a:t> (around </a:t>
            </a:r>
            <a:r>
              <a:rPr b="1" lang="en" sz="1210">
                <a:solidFill>
                  <a:srgbClr val="000000"/>
                </a:solidFill>
              </a:rPr>
              <a:t>33%</a:t>
            </a:r>
            <a:r>
              <a:rPr lang="en" sz="1210">
                <a:solidFill>
                  <a:srgbClr val="000000"/>
                </a:solidFill>
              </a:rPr>
              <a:t>), showing that there is a substantial market for mid-range restaurants offering moderate pricing for a more diverse dining experience.</a:t>
            </a:r>
            <a:endParaRPr sz="1210">
              <a:solidFill>
                <a:srgbClr val="000000"/>
              </a:solidFill>
            </a:endParaRPr>
          </a:p>
          <a:p>
            <a:pPr indent="-305435" lvl="0" marL="457200" rtl="0" algn="just">
              <a:spcBef>
                <a:spcPts val="0"/>
              </a:spcBef>
              <a:spcAft>
                <a:spcPts val="0"/>
              </a:spcAft>
              <a:buClr>
                <a:srgbClr val="000000"/>
              </a:buClr>
              <a:buSzPts val="1210"/>
              <a:buChar char="●"/>
            </a:pPr>
            <a:r>
              <a:rPr b="1" lang="en" sz="1210">
                <a:solidFill>
                  <a:srgbClr val="000000"/>
                </a:solidFill>
              </a:rPr>
              <a:t>Price Range 4 (Premium Restaurants):</a:t>
            </a:r>
            <a:r>
              <a:rPr lang="en" sz="1210">
                <a:solidFill>
                  <a:srgbClr val="000000"/>
                </a:solidFill>
              </a:rPr>
              <a:t> Only about </a:t>
            </a:r>
            <a:r>
              <a:rPr b="1" lang="en" sz="1210">
                <a:solidFill>
                  <a:srgbClr val="000000"/>
                </a:solidFill>
              </a:rPr>
              <a:t>4.5%</a:t>
            </a:r>
            <a:r>
              <a:rPr lang="en" sz="1210">
                <a:solidFill>
                  <a:srgbClr val="000000"/>
                </a:solidFill>
              </a:rPr>
              <a:t> of the restaurants are in </a:t>
            </a:r>
            <a:r>
              <a:rPr b="1" lang="en" sz="1210">
                <a:solidFill>
                  <a:srgbClr val="000000"/>
                </a:solidFill>
              </a:rPr>
              <a:t>Price Range 4</a:t>
            </a:r>
            <a:r>
              <a:rPr lang="en" sz="1210">
                <a:solidFill>
                  <a:srgbClr val="000000"/>
                </a:solidFill>
              </a:rPr>
              <a:t>, indicating that the premium market in India is relatively smaller compared to affordable and mid-range options. However, this also represents a lucrative segment for high-end dining experiences.</a:t>
            </a:r>
            <a:endParaRPr sz="1210">
              <a:solidFill>
                <a:srgbClr val="000000"/>
              </a:solidFill>
            </a:endParaRPr>
          </a:p>
          <a:p>
            <a:pPr indent="0" lvl="0" marL="0" rtl="0" algn="just">
              <a:spcBef>
                <a:spcPts val="1200"/>
              </a:spcBef>
              <a:spcAft>
                <a:spcPts val="1200"/>
              </a:spcAft>
              <a:buSzPts val="1018"/>
              <a:buNone/>
            </a:pPr>
            <a:r>
              <a:t/>
            </a:r>
            <a:endParaRPr sz="1665"/>
          </a:p>
        </p:txBody>
      </p:sp>
      <p:pic>
        <p:nvPicPr>
          <p:cNvPr id="124" name="Google Shape;124;p22" title="Chart"/>
          <p:cNvPicPr preferRelativeResize="0"/>
          <p:nvPr/>
        </p:nvPicPr>
        <p:blipFill>
          <a:blip r:embed="rId3">
            <a:alphaModFix/>
          </a:blip>
          <a:stretch>
            <a:fillRect/>
          </a:stretch>
        </p:blipFill>
        <p:spPr>
          <a:xfrm>
            <a:off x="5181350" y="1485738"/>
            <a:ext cx="3882901" cy="239562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212325" y="1592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Restaurant Voting across Countries</a:t>
            </a:r>
            <a:endParaRPr b="1"/>
          </a:p>
        </p:txBody>
      </p:sp>
      <p:pic>
        <p:nvPicPr>
          <p:cNvPr id="130" name="Google Shape;130;p23" title="Chart"/>
          <p:cNvPicPr preferRelativeResize="0"/>
          <p:nvPr/>
        </p:nvPicPr>
        <p:blipFill>
          <a:blip r:embed="rId3">
            <a:alphaModFix/>
          </a:blip>
          <a:stretch>
            <a:fillRect/>
          </a:stretch>
        </p:blipFill>
        <p:spPr>
          <a:xfrm>
            <a:off x="2318300" y="772475"/>
            <a:ext cx="4057651" cy="2266025"/>
          </a:xfrm>
          <a:prstGeom prst="rect">
            <a:avLst/>
          </a:prstGeom>
          <a:noFill/>
          <a:ln>
            <a:noFill/>
          </a:ln>
          <a:effectLst>
            <a:outerShdw blurRad="57150" rotWithShape="0" algn="bl" dir="5400000" dist="19050">
              <a:srgbClr val="000000">
                <a:alpha val="50000"/>
              </a:srgbClr>
            </a:outerShdw>
          </a:effectLst>
        </p:spPr>
      </p:pic>
      <p:sp>
        <p:nvSpPr>
          <p:cNvPr id="131" name="Google Shape;131;p23"/>
          <p:cNvSpPr txBox="1"/>
          <p:nvPr/>
        </p:nvSpPr>
        <p:spPr>
          <a:xfrm>
            <a:off x="268950" y="3038500"/>
            <a:ext cx="8606100" cy="19701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sz="1200">
                <a:latin typeface="Old Standard TT"/>
                <a:ea typeface="Old Standard TT"/>
                <a:cs typeface="Old Standard TT"/>
                <a:sym typeface="Old Standard TT"/>
              </a:rPr>
              <a:t>Top Performers: United Arab Emirates (493.52)</a:t>
            </a:r>
            <a:r>
              <a:rPr lang="en" sz="1200">
                <a:latin typeface="Old Standard TT"/>
                <a:ea typeface="Old Standard TT"/>
                <a:cs typeface="Old Standard TT"/>
                <a:sym typeface="Old Standard TT"/>
              </a:rPr>
              <a:t> and </a:t>
            </a:r>
            <a:r>
              <a:rPr b="1" lang="en" sz="1200">
                <a:latin typeface="Old Standard TT"/>
                <a:ea typeface="Old Standard TT"/>
                <a:cs typeface="Old Standard TT"/>
                <a:sym typeface="Old Standard TT"/>
              </a:rPr>
              <a:t>Turkey (431.47)</a:t>
            </a:r>
            <a:r>
              <a:rPr lang="en" sz="1200">
                <a:latin typeface="Old Standard TT"/>
                <a:ea typeface="Old Standard TT"/>
                <a:cs typeface="Old Standard TT"/>
                <a:sym typeface="Old Standard TT"/>
              </a:rPr>
              <a:t> have the highest average votes, indicating significant customer interaction and popularity. </a:t>
            </a:r>
            <a:r>
              <a:rPr b="1" lang="en" sz="1200">
                <a:latin typeface="Old Standard TT"/>
                <a:ea typeface="Old Standard TT"/>
                <a:cs typeface="Old Standard TT"/>
                <a:sym typeface="Old Standard TT"/>
              </a:rPr>
              <a:t>Philippines (407.41)</a:t>
            </a:r>
            <a:r>
              <a:rPr lang="en" sz="1200">
                <a:latin typeface="Old Standard TT"/>
                <a:ea typeface="Old Standard TT"/>
                <a:cs typeface="Old Standard TT"/>
                <a:sym typeface="Old Standard TT"/>
              </a:rPr>
              <a:t> and </a:t>
            </a:r>
            <a:r>
              <a:rPr b="1" lang="en" sz="1200">
                <a:latin typeface="Old Standard TT"/>
                <a:ea typeface="Old Standard TT"/>
                <a:cs typeface="Old Standard TT"/>
                <a:sym typeface="Old Standard TT"/>
              </a:rPr>
              <a:t>United States of America (428.22)</a:t>
            </a:r>
            <a:r>
              <a:rPr lang="en" sz="1200">
                <a:latin typeface="Old Standard TT"/>
                <a:ea typeface="Old Standard TT"/>
                <a:cs typeface="Old Standard TT"/>
                <a:sym typeface="Old Standard TT"/>
              </a:rPr>
              <a:t> also have high customer engagement.</a:t>
            </a:r>
            <a:endParaRPr sz="1200">
              <a:solidFill>
                <a:schemeClr val="dk1"/>
              </a:solidFill>
            </a:endParaRPr>
          </a:p>
          <a:p>
            <a:pPr indent="0" lvl="0" marL="0" rtl="0" algn="just">
              <a:lnSpc>
                <a:spcPct val="100000"/>
              </a:lnSpc>
              <a:spcBef>
                <a:spcPts val="1200"/>
              </a:spcBef>
              <a:spcAft>
                <a:spcPts val="0"/>
              </a:spcAft>
              <a:buNone/>
            </a:pPr>
            <a:r>
              <a:rPr b="1" lang="en" sz="1200">
                <a:solidFill>
                  <a:schemeClr val="dk1"/>
                </a:solidFill>
                <a:latin typeface="Old Standard TT"/>
                <a:ea typeface="Old Standard TT"/>
                <a:cs typeface="Old Standard TT"/>
                <a:sym typeface="Old Standard TT"/>
              </a:rPr>
              <a:t>Countries with Lower Engagement: Brazil (19.62)</a:t>
            </a:r>
            <a:r>
              <a:rPr lang="en" sz="1200">
                <a:solidFill>
                  <a:schemeClr val="dk1"/>
                </a:solidFill>
                <a:latin typeface="Old Standard TT"/>
                <a:ea typeface="Old Standard TT"/>
                <a:cs typeface="Old Standard TT"/>
                <a:sym typeface="Old Standard TT"/>
              </a:rPr>
              <a:t>, </a:t>
            </a:r>
            <a:r>
              <a:rPr b="1" lang="en" sz="1200">
                <a:solidFill>
                  <a:schemeClr val="dk1"/>
                </a:solidFill>
                <a:latin typeface="Old Standard TT"/>
                <a:ea typeface="Old Standard TT"/>
                <a:cs typeface="Old Standard TT"/>
                <a:sym typeface="Old Standard TT"/>
              </a:rPr>
              <a:t>Singapore (31.90)</a:t>
            </a:r>
            <a:r>
              <a:rPr lang="en" sz="1200">
                <a:solidFill>
                  <a:schemeClr val="dk1"/>
                </a:solidFill>
                <a:latin typeface="Old Standard TT"/>
                <a:ea typeface="Old Standard TT"/>
                <a:cs typeface="Old Standard TT"/>
                <a:sym typeface="Old Standard TT"/>
              </a:rPr>
              <a:t>, and </a:t>
            </a:r>
            <a:r>
              <a:rPr b="1" lang="en" sz="1200">
                <a:solidFill>
                  <a:schemeClr val="dk1"/>
                </a:solidFill>
                <a:latin typeface="Old Standard TT"/>
                <a:ea typeface="Old Standard TT"/>
                <a:cs typeface="Old Standard TT"/>
                <a:sym typeface="Old Standard TT"/>
              </a:rPr>
              <a:t>Canada (103.00)</a:t>
            </a:r>
            <a:r>
              <a:rPr lang="en" sz="1200">
                <a:solidFill>
                  <a:schemeClr val="dk1"/>
                </a:solidFill>
                <a:latin typeface="Old Standard TT"/>
                <a:ea typeface="Old Standard TT"/>
                <a:cs typeface="Old Standard TT"/>
                <a:sym typeface="Old Standard TT"/>
              </a:rPr>
              <a:t> have relatively lower average votes, potentially indicating a smaller or less engaged customer base.</a:t>
            </a:r>
            <a:endParaRPr sz="1200">
              <a:solidFill>
                <a:schemeClr val="dk1"/>
              </a:solidFill>
              <a:latin typeface="Old Standard TT"/>
              <a:ea typeface="Old Standard TT"/>
              <a:cs typeface="Old Standard TT"/>
              <a:sym typeface="Old Standard TT"/>
            </a:endParaRPr>
          </a:p>
          <a:p>
            <a:pPr indent="0" lvl="0" marL="0" rtl="0" algn="just">
              <a:lnSpc>
                <a:spcPct val="100000"/>
              </a:lnSpc>
              <a:spcBef>
                <a:spcPts val="1200"/>
              </a:spcBef>
              <a:spcAft>
                <a:spcPts val="0"/>
              </a:spcAft>
              <a:buNone/>
            </a:pPr>
            <a:r>
              <a:rPr b="1" lang="en" sz="1200">
                <a:solidFill>
                  <a:schemeClr val="dk1"/>
                </a:solidFill>
                <a:latin typeface="Old Standard TT"/>
                <a:ea typeface="Old Standard TT"/>
                <a:cs typeface="Old Standard TT"/>
                <a:sym typeface="Old Standard TT"/>
              </a:rPr>
              <a:t>Noteworthy Trends: India (137.21)</a:t>
            </a:r>
            <a:r>
              <a:rPr lang="en" sz="1200">
                <a:solidFill>
                  <a:schemeClr val="dk1"/>
                </a:solidFill>
                <a:latin typeface="Old Standard TT"/>
                <a:ea typeface="Old Standard TT"/>
                <a:cs typeface="Old Standard TT"/>
                <a:sym typeface="Old Standard TT"/>
              </a:rPr>
              <a:t>, with a larger restaurant base, shows moderate engagement levels. This could be a strategic insight into targeting higher engagement in the future through marketing or promotions. </a:t>
            </a:r>
            <a:r>
              <a:rPr b="1" lang="en" sz="1200">
                <a:solidFill>
                  <a:schemeClr val="dk1"/>
                </a:solidFill>
                <a:latin typeface="Old Standard TT"/>
                <a:ea typeface="Old Standard TT"/>
                <a:cs typeface="Old Standard TT"/>
                <a:sym typeface="Old Standard TT"/>
              </a:rPr>
              <a:t>Indonesia (772.10)</a:t>
            </a:r>
            <a:r>
              <a:rPr lang="en" sz="1200">
                <a:solidFill>
                  <a:schemeClr val="dk1"/>
                </a:solidFill>
                <a:latin typeface="Old Standard TT"/>
                <a:ea typeface="Old Standard TT"/>
                <a:cs typeface="Old Standard TT"/>
                <a:sym typeface="Old Standard TT"/>
              </a:rPr>
              <a:t> has a very high average, which might reflect a strong local food culture or a particularly popular cuisine in this region.</a:t>
            </a:r>
            <a:endParaRPr sz="1200">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3077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00"/>
              <a:t>Restaurants with </a:t>
            </a:r>
            <a:r>
              <a:rPr b="1" lang="en" sz="2900"/>
              <a:t>Table Booking &amp; Online Delivery</a:t>
            </a:r>
            <a:endParaRPr b="1" sz="2900"/>
          </a:p>
        </p:txBody>
      </p:sp>
      <p:sp>
        <p:nvSpPr>
          <p:cNvPr id="137" name="Google Shape;137;p24"/>
          <p:cNvSpPr txBox="1"/>
          <p:nvPr>
            <p:ph idx="1" type="body"/>
          </p:nvPr>
        </p:nvSpPr>
        <p:spPr>
          <a:xfrm>
            <a:off x="311700" y="2981650"/>
            <a:ext cx="8520600" cy="17265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Arial"/>
              <a:buChar char="●"/>
            </a:pPr>
            <a:r>
              <a:rPr lang="en" sz="1300">
                <a:solidFill>
                  <a:srgbClr val="000000"/>
                </a:solidFill>
              </a:rPr>
              <a:t>A total of </a:t>
            </a:r>
            <a:r>
              <a:rPr b="1" lang="en" sz="1300">
                <a:solidFill>
                  <a:srgbClr val="000000"/>
                </a:solidFill>
              </a:rPr>
              <a:t>8,393</a:t>
            </a:r>
            <a:r>
              <a:rPr lang="en" sz="1300">
                <a:solidFill>
                  <a:srgbClr val="000000"/>
                </a:solidFill>
              </a:rPr>
              <a:t> restaurants do not offer table booking, while </a:t>
            </a:r>
            <a:r>
              <a:rPr b="1" lang="en" sz="1300">
                <a:solidFill>
                  <a:srgbClr val="000000"/>
                </a:solidFill>
              </a:rPr>
              <a:t>1,158</a:t>
            </a:r>
            <a:r>
              <a:rPr lang="en" sz="1300">
                <a:solidFill>
                  <a:srgbClr val="000000"/>
                </a:solidFill>
              </a:rPr>
              <a:t> restaurants provide this service.</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Offering table booking may be a key differentiator in terms of customer experience and satisfaction, particularly in high-traffic or upscale markets.</a:t>
            </a:r>
            <a:endParaRPr sz="1300">
              <a:solidFill>
                <a:srgbClr val="000000"/>
              </a:solidFill>
            </a:endParaRPr>
          </a:p>
          <a:p>
            <a:pPr indent="-311150" lvl="0" marL="457200" rtl="0" algn="just">
              <a:spcBef>
                <a:spcPts val="0"/>
              </a:spcBef>
              <a:spcAft>
                <a:spcPts val="0"/>
              </a:spcAft>
              <a:buClr>
                <a:srgbClr val="000000"/>
              </a:buClr>
              <a:buSzPts val="1300"/>
              <a:buFont typeface="Arial"/>
              <a:buChar char="●"/>
            </a:pPr>
            <a:r>
              <a:rPr lang="en" sz="1300">
                <a:solidFill>
                  <a:srgbClr val="000000"/>
                </a:solidFill>
              </a:rPr>
              <a:t>A total of </a:t>
            </a:r>
            <a:r>
              <a:rPr b="1" lang="en" sz="1300">
                <a:solidFill>
                  <a:srgbClr val="000000"/>
                </a:solidFill>
              </a:rPr>
              <a:t>2,451</a:t>
            </a:r>
            <a:r>
              <a:rPr lang="en" sz="1300">
                <a:solidFill>
                  <a:srgbClr val="000000"/>
                </a:solidFill>
              </a:rPr>
              <a:t> restaurants offer online delivery, whereas </a:t>
            </a:r>
            <a:r>
              <a:rPr b="1" lang="en" sz="1300">
                <a:solidFill>
                  <a:srgbClr val="000000"/>
                </a:solidFill>
              </a:rPr>
              <a:t>7,100</a:t>
            </a:r>
            <a:r>
              <a:rPr lang="en" sz="1300">
                <a:solidFill>
                  <a:srgbClr val="000000"/>
                </a:solidFill>
              </a:rPr>
              <a:t> do not.</a:t>
            </a:r>
            <a:endParaRPr sz="1300">
              <a:solidFill>
                <a:srgbClr val="000000"/>
              </a:solidFill>
            </a:endParaRPr>
          </a:p>
          <a:p>
            <a:pPr indent="-311150" lvl="0" marL="457200" rtl="0" algn="just">
              <a:spcBef>
                <a:spcPts val="0"/>
              </a:spcBef>
              <a:spcAft>
                <a:spcPts val="0"/>
              </a:spcAft>
              <a:buClr>
                <a:srgbClr val="000000"/>
              </a:buClr>
              <a:buSzPts val="1300"/>
              <a:buChar char="●"/>
            </a:pPr>
            <a:r>
              <a:rPr lang="en" sz="1300">
                <a:solidFill>
                  <a:srgbClr val="000000"/>
                </a:solidFill>
              </a:rPr>
              <a:t>Offering online delivery can boost customer satisfaction and ratings. As demand for delivery services continues to rise globally, restaurants with delivery options are likely to attract more customers, especially in fast-paced environments or during peak dining times.</a:t>
            </a:r>
            <a:endParaRPr sz="1300">
              <a:solidFill>
                <a:srgbClr val="000000"/>
              </a:solidFill>
            </a:endParaRPr>
          </a:p>
        </p:txBody>
      </p:sp>
      <p:pic>
        <p:nvPicPr>
          <p:cNvPr id="138" name="Google Shape;138;p24" title="Chart"/>
          <p:cNvPicPr preferRelativeResize="0"/>
          <p:nvPr/>
        </p:nvPicPr>
        <p:blipFill>
          <a:blip r:embed="rId3">
            <a:alphaModFix/>
          </a:blip>
          <a:stretch>
            <a:fillRect/>
          </a:stretch>
        </p:blipFill>
        <p:spPr>
          <a:xfrm>
            <a:off x="1677675" y="933962"/>
            <a:ext cx="2894326" cy="1855674"/>
          </a:xfrm>
          <a:prstGeom prst="rect">
            <a:avLst/>
          </a:prstGeom>
          <a:noFill/>
          <a:ln>
            <a:noFill/>
          </a:ln>
          <a:effectLst>
            <a:outerShdw blurRad="57150" rotWithShape="0" algn="bl" dir="5400000" dist="19050">
              <a:srgbClr val="000000">
                <a:alpha val="50000"/>
              </a:srgbClr>
            </a:outerShdw>
          </a:effectLst>
        </p:spPr>
      </p:pic>
      <p:pic>
        <p:nvPicPr>
          <p:cNvPr id="139" name="Google Shape;139;p24" title="Chart"/>
          <p:cNvPicPr preferRelativeResize="0"/>
          <p:nvPr/>
        </p:nvPicPr>
        <p:blipFill>
          <a:blip r:embed="rId4">
            <a:alphaModFix/>
          </a:blip>
          <a:stretch>
            <a:fillRect/>
          </a:stretch>
        </p:blipFill>
        <p:spPr>
          <a:xfrm>
            <a:off x="4648199" y="920962"/>
            <a:ext cx="2894325" cy="1881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2556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Rating: </a:t>
            </a:r>
            <a:r>
              <a:rPr b="1" lang="en"/>
              <a:t>Online Delivery &amp; Table Booking</a:t>
            </a:r>
            <a:endParaRPr b="1"/>
          </a:p>
        </p:txBody>
      </p:sp>
      <p:sp>
        <p:nvSpPr>
          <p:cNvPr id="145" name="Google Shape;145;p25"/>
          <p:cNvSpPr txBox="1"/>
          <p:nvPr>
            <p:ph idx="1" type="body"/>
          </p:nvPr>
        </p:nvSpPr>
        <p:spPr>
          <a:xfrm>
            <a:off x="311700" y="3006500"/>
            <a:ext cx="8586300" cy="1648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Arial"/>
              <a:buChar char="●"/>
            </a:pPr>
            <a:r>
              <a:rPr lang="en" sz="1400">
                <a:solidFill>
                  <a:srgbClr val="000000"/>
                </a:solidFill>
              </a:rPr>
              <a:t>Restaurants that offer table booking tend to have a higher average rating of </a:t>
            </a:r>
            <a:r>
              <a:rPr b="1" lang="en" sz="1400">
                <a:solidFill>
                  <a:srgbClr val="000000"/>
                </a:solidFill>
              </a:rPr>
              <a:t>3.48</a:t>
            </a:r>
            <a:r>
              <a:rPr lang="en" sz="1400">
                <a:solidFill>
                  <a:srgbClr val="000000"/>
                </a:solidFill>
              </a:rPr>
              <a:t> compared to those that don’t, which have an average rating of </a:t>
            </a:r>
            <a:r>
              <a:rPr b="1" lang="en" sz="1400">
                <a:solidFill>
                  <a:srgbClr val="000000"/>
                </a:solidFill>
              </a:rPr>
              <a:t>2.81</a:t>
            </a:r>
            <a:r>
              <a:rPr lang="en" sz="1400">
                <a:solidFill>
                  <a:srgbClr val="000000"/>
                </a:solidFill>
              </a:rPr>
              <a:t>. This suggests that customers value the convenience and exclusivity that table booking provides, leading to higher satisfaction.</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lang="en" sz="1400">
                <a:solidFill>
                  <a:srgbClr val="000000"/>
                </a:solidFill>
              </a:rPr>
              <a:t>Restaurants with online delivery have an average rating of </a:t>
            </a:r>
            <a:r>
              <a:rPr b="1" lang="en" sz="1400">
                <a:solidFill>
                  <a:srgbClr val="000000"/>
                </a:solidFill>
              </a:rPr>
              <a:t>3.29</a:t>
            </a:r>
            <a:r>
              <a:rPr lang="en" sz="1400">
                <a:solidFill>
                  <a:srgbClr val="000000"/>
                </a:solidFill>
              </a:rPr>
              <a:t>, which is higher than the </a:t>
            </a:r>
            <a:r>
              <a:rPr b="1" lang="en" sz="1400">
                <a:solidFill>
                  <a:srgbClr val="000000"/>
                </a:solidFill>
              </a:rPr>
              <a:t>2.75</a:t>
            </a:r>
            <a:r>
              <a:rPr lang="en" sz="1400">
                <a:solidFill>
                  <a:srgbClr val="000000"/>
                </a:solidFill>
              </a:rPr>
              <a:t> rating for those without online delivery. This indicates that customers appreciate the added convenience of delivery services, which could be driving positive ratings and customer loyalty.</a:t>
            </a:r>
            <a:endParaRPr sz="1400">
              <a:solidFill>
                <a:srgbClr val="000000"/>
              </a:solidFill>
            </a:endParaRPr>
          </a:p>
        </p:txBody>
      </p:sp>
      <p:pic>
        <p:nvPicPr>
          <p:cNvPr id="146" name="Google Shape;146;p25" title="Chart"/>
          <p:cNvPicPr preferRelativeResize="0"/>
          <p:nvPr/>
        </p:nvPicPr>
        <p:blipFill>
          <a:blip r:embed="rId3">
            <a:alphaModFix/>
          </a:blip>
          <a:stretch>
            <a:fillRect/>
          </a:stretch>
        </p:blipFill>
        <p:spPr>
          <a:xfrm>
            <a:off x="1140525" y="1092876"/>
            <a:ext cx="3508751" cy="1828325"/>
          </a:xfrm>
          <a:prstGeom prst="rect">
            <a:avLst/>
          </a:prstGeom>
          <a:noFill/>
          <a:ln>
            <a:noFill/>
          </a:ln>
          <a:effectLst>
            <a:outerShdw blurRad="57150" rotWithShape="0" algn="bl" dir="5400000" dist="19050">
              <a:srgbClr val="000000">
                <a:alpha val="50000"/>
              </a:srgbClr>
            </a:outerShdw>
          </a:effectLst>
        </p:spPr>
      </p:pic>
      <p:pic>
        <p:nvPicPr>
          <p:cNvPr id="147" name="Google Shape;147;p25" title="Chart"/>
          <p:cNvPicPr preferRelativeResize="0"/>
          <p:nvPr/>
        </p:nvPicPr>
        <p:blipFill>
          <a:blip r:embed="rId4">
            <a:alphaModFix/>
          </a:blip>
          <a:stretch>
            <a:fillRect/>
          </a:stretch>
        </p:blipFill>
        <p:spPr>
          <a:xfrm>
            <a:off x="4664025" y="1092874"/>
            <a:ext cx="3422493" cy="1828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2586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Identifying Prime Expansion Opportunities</a:t>
            </a:r>
            <a:endParaRPr b="1"/>
          </a:p>
        </p:txBody>
      </p:sp>
      <p:sp>
        <p:nvSpPr>
          <p:cNvPr id="153" name="Google Shape;153;p26"/>
          <p:cNvSpPr txBox="1"/>
          <p:nvPr>
            <p:ph idx="1" type="body"/>
          </p:nvPr>
        </p:nvSpPr>
        <p:spPr>
          <a:xfrm>
            <a:off x="311700" y="994238"/>
            <a:ext cx="4260300" cy="28179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000000"/>
              </a:buClr>
              <a:buSzPts val="1500"/>
              <a:buFont typeface="Arial"/>
              <a:buChar char="●"/>
            </a:pPr>
            <a:r>
              <a:rPr b="1" lang="en" sz="1500">
                <a:solidFill>
                  <a:srgbClr val="000000"/>
                </a:solidFill>
              </a:rPr>
              <a:t>Qatar</a:t>
            </a:r>
            <a:r>
              <a:rPr lang="en" sz="1500">
                <a:solidFill>
                  <a:srgbClr val="000000"/>
                </a:solidFill>
              </a:rPr>
              <a:t> is the top choice for expansion due to its high customer satisfaction ratings, presenting an opportunity for premium or high-quality restaurant concepts.</a:t>
            </a:r>
            <a:endParaRPr sz="1500">
              <a:solidFill>
                <a:srgbClr val="000000"/>
              </a:solidFill>
            </a:endParaRPr>
          </a:p>
          <a:p>
            <a:pPr indent="-323850" lvl="0" marL="457200" rtl="0" algn="just">
              <a:spcBef>
                <a:spcPts val="0"/>
              </a:spcBef>
              <a:spcAft>
                <a:spcPts val="0"/>
              </a:spcAft>
              <a:buClr>
                <a:srgbClr val="000000"/>
              </a:buClr>
              <a:buSzPts val="1500"/>
              <a:buFont typeface="Arial"/>
              <a:buChar char="●"/>
            </a:pPr>
            <a:r>
              <a:rPr b="1" lang="en" sz="1500">
                <a:solidFill>
                  <a:srgbClr val="000000"/>
                </a:solidFill>
              </a:rPr>
              <a:t>Sri Lanka</a:t>
            </a:r>
            <a:r>
              <a:rPr lang="en" sz="1500">
                <a:solidFill>
                  <a:srgbClr val="000000"/>
                </a:solidFill>
              </a:rPr>
              <a:t>, with its solid rating and growing market, offers an attractive opportunity for moderately priced yet high-quality dining.</a:t>
            </a:r>
            <a:endParaRPr sz="1500">
              <a:solidFill>
                <a:srgbClr val="000000"/>
              </a:solidFill>
            </a:endParaRPr>
          </a:p>
          <a:p>
            <a:pPr indent="-323850" lvl="0" marL="457200" rtl="0" algn="just">
              <a:spcBef>
                <a:spcPts val="0"/>
              </a:spcBef>
              <a:spcAft>
                <a:spcPts val="0"/>
              </a:spcAft>
              <a:buClr>
                <a:srgbClr val="000000"/>
              </a:buClr>
              <a:buSzPts val="1500"/>
              <a:buFont typeface="Arial"/>
              <a:buChar char="●"/>
            </a:pPr>
            <a:r>
              <a:rPr b="1" lang="en" sz="1500">
                <a:solidFill>
                  <a:srgbClr val="000000"/>
                </a:solidFill>
              </a:rPr>
              <a:t>Canada and Singapore</a:t>
            </a:r>
            <a:r>
              <a:rPr lang="en" sz="1500">
                <a:solidFill>
                  <a:srgbClr val="000000"/>
                </a:solidFill>
              </a:rPr>
              <a:t> have more competitive markets with opportunities for </a:t>
            </a:r>
            <a:r>
              <a:rPr b="1" lang="en" sz="1500">
                <a:solidFill>
                  <a:srgbClr val="000000"/>
                </a:solidFill>
              </a:rPr>
              <a:t>improving customer satisfaction</a:t>
            </a:r>
            <a:r>
              <a:rPr lang="en" sz="1500">
                <a:solidFill>
                  <a:srgbClr val="000000"/>
                </a:solidFill>
              </a:rPr>
              <a:t> through quality and innovation</a:t>
            </a:r>
            <a:r>
              <a:rPr lang="en" sz="1500">
                <a:solidFill>
                  <a:srgbClr val="000000"/>
                </a:solidFill>
              </a:rPr>
              <a:t>.</a:t>
            </a:r>
            <a:endParaRPr sz="2100"/>
          </a:p>
        </p:txBody>
      </p:sp>
      <p:pic>
        <p:nvPicPr>
          <p:cNvPr id="154" name="Google Shape;154;p26" title="Chart"/>
          <p:cNvPicPr preferRelativeResize="0"/>
          <p:nvPr/>
        </p:nvPicPr>
        <p:blipFill>
          <a:blip r:embed="rId3">
            <a:alphaModFix/>
          </a:blip>
          <a:stretch>
            <a:fillRect/>
          </a:stretch>
        </p:blipFill>
        <p:spPr>
          <a:xfrm>
            <a:off x="4724400" y="1251788"/>
            <a:ext cx="4267200" cy="263992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223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Identifying Prime Expansion Opportunities</a:t>
            </a:r>
            <a:endParaRPr b="1"/>
          </a:p>
        </p:txBody>
      </p:sp>
      <p:sp>
        <p:nvSpPr>
          <p:cNvPr id="160" name="Google Shape;160;p27"/>
          <p:cNvSpPr txBox="1"/>
          <p:nvPr>
            <p:ph idx="1" type="body"/>
          </p:nvPr>
        </p:nvSpPr>
        <p:spPr>
          <a:xfrm>
            <a:off x="311700" y="3365075"/>
            <a:ext cx="8682000" cy="15090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000000"/>
              </a:buClr>
              <a:buSzPts val="1400"/>
              <a:buFont typeface="Arial"/>
              <a:buChar char="●"/>
            </a:pPr>
            <a:r>
              <a:rPr b="1" lang="en" sz="1400">
                <a:solidFill>
                  <a:srgbClr val="000000"/>
                </a:solidFill>
              </a:rPr>
              <a:t>Qatar</a:t>
            </a:r>
            <a:r>
              <a:rPr lang="en" sz="1400">
                <a:solidFill>
                  <a:srgbClr val="000000"/>
                </a:solidFill>
              </a:rPr>
              <a:t> and </a:t>
            </a:r>
            <a:r>
              <a:rPr b="1" lang="en" sz="1400">
                <a:solidFill>
                  <a:srgbClr val="000000"/>
                </a:solidFill>
              </a:rPr>
              <a:t>Singapore</a:t>
            </a:r>
            <a:r>
              <a:rPr lang="en" sz="1400">
                <a:solidFill>
                  <a:srgbClr val="000000"/>
                </a:solidFill>
              </a:rPr>
              <a:t> provide opportunities for high-end, premium restaurants, capitalizing on the higher average expenditure.</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Canada</a:t>
            </a:r>
            <a:r>
              <a:rPr lang="en" sz="1400">
                <a:solidFill>
                  <a:srgbClr val="000000"/>
                </a:solidFill>
              </a:rPr>
              <a:t> represents a balanced market with a moderate cost for dining, allowing for </a:t>
            </a:r>
            <a:r>
              <a:rPr b="1" lang="en" sz="1400">
                <a:solidFill>
                  <a:srgbClr val="000000"/>
                </a:solidFill>
              </a:rPr>
              <a:t>mid-range options</a:t>
            </a:r>
            <a:r>
              <a:rPr lang="en" sz="1400">
                <a:solidFill>
                  <a:srgbClr val="000000"/>
                </a:solidFill>
              </a:rPr>
              <a:t> targeting middle-income consumers.</a:t>
            </a:r>
            <a:endParaRPr sz="1400">
              <a:solidFill>
                <a:srgbClr val="000000"/>
              </a:solidFill>
            </a:endParaRPr>
          </a:p>
          <a:p>
            <a:pPr indent="-317500" lvl="0" marL="457200" rtl="0" algn="just">
              <a:spcBef>
                <a:spcPts val="0"/>
              </a:spcBef>
              <a:spcAft>
                <a:spcPts val="0"/>
              </a:spcAft>
              <a:buClr>
                <a:srgbClr val="000000"/>
              </a:buClr>
              <a:buSzPts val="1400"/>
              <a:buFont typeface="Arial"/>
              <a:buChar char="●"/>
            </a:pPr>
            <a:r>
              <a:rPr b="1" lang="en" sz="1400">
                <a:solidFill>
                  <a:srgbClr val="000000"/>
                </a:solidFill>
              </a:rPr>
              <a:t>Sri Lanka</a:t>
            </a:r>
            <a:r>
              <a:rPr lang="en" sz="1400">
                <a:solidFill>
                  <a:srgbClr val="000000"/>
                </a:solidFill>
              </a:rPr>
              <a:t> is more suited for </a:t>
            </a:r>
            <a:r>
              <a:rPr b="1" lang="en" sz="1400">
                <a:solidFill>
                  <a:srgbClr val="000000"/>
                </a:solidFill>
              </a:rPr>
              <a:t>budget-friendly restaurants</a:t>
            </a:r>
            <a:r>
              <a:rPr lang="en" sz="1400">
                <a:solidFill>
                  <a:srgbClr val="000000"/>
                </a:solidFill>
              </a:rPr>
              <a:t>, with an emphasis on value and affordability.</a:t>
            </a:r>
            <a:endParaRPr sz="1400">
              <a:solidFill>
                <a:srgbClr val="000000"/>
              </a:solidFill>
            </a:endParaRPr>
          </a:p>
        </p:txBody>
      </p:sp>
      <p:pic>
        <p:nvPicPr>
          <p:cNvPr id="161" name="Google Shape;161;p27" title="Chart"/>
          <p:cNvPicPr preferRelativeResize="0"/>
          <p:nvPr/>
        </p:nvPicPr>
        <p:blipFill>
          <a:blip r:embed="rId3">
            <a:alphaModFix/>
          </a:blip>
          <a:stretch>
            <a:fillRect/>
          </a:stretch>
        </p:blipFill>
        <p:spPr>
          <a:xfrm>
            <a:off x="2657100" y="835575"/>
            <a:ext cx="4533100" cy="2390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85900" y="2965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Zomato Restaurants Analysis</a:t>
            </a:r>
            <a:endParaRPr b="1"/>
          </a:p>
        </p:txBody>
      </p:sp>
      <p:sp>
        <p:nvSpPr>
          <p:cNvPr id="167" name="Google Shape;167;p28"/>
          <p:cNvSpPr txBox="1"/>
          <p:nvPr>
            <p:ph idx="1" type="body"/>
          </p:nvPr>
        </p:nvSpPr>
        <p:spPr>
          <a:xfrm>
            <a:off x="311700" y="909775"/>
            <a:ext cx="8436600" cy="3859500"/>
          </a:xfrm>
          <a:prstGeom prst="rect">
            <a:avLst/>
          </a:prstGeom>
        </p:spPr>
        <p:txBody>
          <a:bodyPr anchorCtr="0" anchor="t" bIns="91425" lIns="91425" spcFirstLastPara="1" rIns="91425" wrap="square" tIns="91425">
            <a:noAutofit/>
          </a:bodyPr>
          <a:lstStyle/>
          <a:p>
            <a:pPr indent="-323850" lvl="0" marL="457200" rtl="0" algn="just">
              <a:lnSpc>
                <a:spcPct val="95000"/>
              </a:lnSpc>
              <a:spcBef>
                <a:spcPts val="1200"/>
              </a:spcBef>
              <a:spcAft>
                <a:spcPts val="0"/>
              </a:spcAft>
              <a:buSzPts val="1500"/>
              <a:buChar char="●"/>
            </a:pPr>
            <a:r>
              <a:rPr lang="en" sz="1500"/>
              <a:t>The dashboard features </a:t>
            </a:r>
            <a:r>
              <a:rPr b="1" lang="en" sz="1500"/>
              <a:t>slicers</a:t>
            </a:r>
            <a:r>
              <a:rPr lang="en" sz="1500"/>
              <a:t> for selecting </a:t>
            </a:r>
            <a:r>
              <a:rPr b="1" lang="en" sz="1500"/>
              <a:t>Country Name</a:t>
            </a:r>
            <a:r>
              <a:rPr lang="en" sz="1500"/>
              <a:t> and </a:t>
            </a:r>
            <a:r>
              <a:rPr b="1" lang="en" sz="1500"/>
              <a:t>Year</a:t>
            </a:r>
            <a:r>
              <a:rPr lang="en" sz="1500"/>
              <a:t>, allowing users to filter and analyze data for a particular country or year.</a:t>
            </a:r>
            <a:endParaRPr sz="1500"/>
          </a:p>
          <a:p>
            <a:pPr indent="-323850" lvl="0" marL="457200" rtl="0" algn="just">
              <a:lnSpc>
                <a:spcPct val="95000"/>
              </a:lnSpc>
              <a:spcBef>
                <a:spcPts val="0"/>
              </a:spcBef>
              <a:spcAft>
                <a:spcPts val="0"/>
              </a:spcAft>
              <a:buSzPts val="1500"/>
              <a:buChar char="●"/>
            </a:pPr>
            <a:r>
              <a:rPr lang="en" sz="1500"/>
              <a:t>There are a </a:t>
            </a:r>
            <a:r>
              <a:rPr b="1" lang="en" sz="1500"/>
              <a:t>total of 9,551 restaurants</a:t>
            </a:r>
            <a:r>
              <a:rPr lang="en" sz="1500"/>
              <a:t> spread across 1</a:t>
            </a:r>
            <a:r>
              <a:rPr b="1" lang="en" sz="1500"/>
              <a:t>5 countries</a:t>
            </a:r>
            <a:r>
              <a:rPr lang="en" sz="1500"/>
              <a:t> and </a:t>
            </a:r>
            <a:r>
              <a:rPr b="1" lang="en" sz="1500"/>
              <a:t>141 cities</a:t>
            </a:r>
            <a:r>
              <a:rPr lang="en" sz="1500"/>
              <a:t>. The </a:t>
            </a:r>
            <a:r>
              <a:rPr b="1" lang="en" sz="1500"/>
              <a:t>average cost for two people is 856</a:t>
            </a:r>
            <a:r>
              <a:rPr lang="en" sz="1500"/>
              <a:t>, and the</a:t>
            </a:r>
            <a:r>
              <a:rPr b="1" lang="en" sz="1500"/>
              <a:t> average rating is 2.89</a:t>
            </a:r>
            <a:r>
              <a:rPr lang="en" sz="1500"/>
              <a:t>. The total</a:t>
            </a:r>
            <a:r>
              <a:rPr lang="en" sz="1500"/>
              <a:t> </a:t>
            </a:r>
            <a:r>
              <a:rPr b="1" lang="en" sz="1500"/>
              <a:t>number of votes is 1,498,645</a:t>
            </a:r>
            <a:r>
              <a:rPr lang="en" sz="1500"/>
              <a:t> and there are </a:t>
            </a:r>
            <a:r>
              <a:rPr b="1" lang="en" sz="1500"/>
              <a:t>1,825 different cuisines</a:t>
            </a:r>
            <a:r>
              <a:rPr lang="en" sz="1500"/>
              <a:t> available.</a:t>
            </a:r>
            <a:endParaRPr sz="1500"/>
          </a:p>
          <a:p>
            <a:pPr indent="-323850" lvl="0" marL="457200" rtl="0" algn="just">
              <a:lnSpc>
                <a:spcPct val="95000"/>
              </a:lnSpc>
              <a:spcBef>
                <a:spcPts val="0"/>
              </a:spcBef>
              <a:spcAft>
                <a:spcPts val="0"/>
              </a:spcAft>
              <a:buSzPts val="1500"/>
              <a:buChar char="●"/>
            </a:pPr>
            <a:r>
              <a:rPr lang="en" sz="1500"/>
              <a:t>The highest number of restaurants were opened in </a:t>
            </a:r>
            <a:r>
              <a:rPr b="1" lang="en" sz="1500"/>
              <a:t>2018</a:t>
            </a:r>
            <a:r>
              <a:rPr lang="en" sz="1500"/>
              <a:t>, with a total of </a:t>
            </a:r>
            <a:r>
              <a:rPr b="1" lang="en" sz="1500"/>
              <a:t>1,102 restaurants</a:t>
            </a:r>
            <a:r>
              <a:rPr lang="en" sz="1500"/>
              <a:t>.</a:t>
            </a:r>
            <a:endParaRPr sz="1500"/>
          </a:p>
          <a:p>
            <a:pPr indent="-323850" lvl="0" marL="457200" rtl="0" algn="just">
              <a:lnSpc>
                <a:spcPct val="95000"/>
              </a:lnSpc>
              <a:spcBef>
                <a:spcPts val="0"/>
              </a:spcBef>
              <a:spcAft>
                <a:spcPts val="0"/>
              </a:spcAft>
              <a:buSzPts val="1500"/>
              <a:buChar char="●"/>
            </a:pPr>
            <a:r>
              <a:rPr lang="en" sz="1500"/>
              <a:t>Restaurants offering </a:t>
            </a:r>
            <a:r>
              <a:rPr b="1" lang="en" sz="1500"/>
              <a:t>online delivery</a:t>
            </a:r>
            <a:r>
              <a:rPr lang="en" sz="1500"/>
              <a:t> have a </a:t>
            </a:r>
            <a:r>
              <a:rPr b="1" lang="en" sz="1500"/>
              <a:t>lower average rating (2.75)</a:t>
            </a:r>
            <a:r>
              <a:rPr lang="en" sz="1500"/>
              <a:t> compared to those </a:t>
            </a:r>
            <a:r>
              <a:rPr b="1" lang="en" sz="1500"/>
              <a:t>without online delivery (3.29)</a:t>
            </a:r>
            <a:r>
              <a:rPr lang="en" sz="1500"/>
              <a:t>, which may point to potential service-related concerns.</a:t>
            </a:r>
            <a:endParaRPr sz="1500"/>
          </a:p>
          <a:p>
            <a:pPr indent="-323850" lvl="0" marL="457200" rtl="0" algn="just">
              <a:lnSpc>
                <a:spcPct val="95000"/>
              </a:lnSpc>
              <a:spcBef>
                <a:spcPts val="0"/>
              </a:spcBef>
              <a:spcAft>
                <a:spcPts val="0"/>
              </a:spcAft>
              <a:buSzPts val="1500"/>
              <a:buChar char="●"/>
            </a:pPr>
            <a:r>
              <a:rPr lang="en" sz="1500"/>
              <a:t>Similarly, restaurants </a:t>
            </a:r>
            <a:r>
              <a:rPr b="1" lang="en" sz="1500"/>
              <a:t>with table booking</a:t>
            </a:r>
            <a:r>
              <a:rPr lang="en" sz="1500"/>
              <a:t> have an </a:t>
            </a:r>
            <a:r>
              <a:rPr b="1" lang="en" sz="1500"/>
              <a:t>average rating of 2.81</a:t>
            </a:r>
            <a:r>
              <a:rPr lang="en" sz="1500"/>
              <a:t>, while those </a:t>
            </a:r>
            <a:r>
              <a:rPr b="1" lang="en" sz="1500"/>
              <a:t>without table booking</a:t>
            </a:r>
            <a:r>
              <a:rPr lang="en" sz="1500"/>
              <a:t> tend to have </a:t>
            </a:r>
            <a:r>
              <a:rPr b="1" lang="en" sz="1500"/>
              <a:t>higher ratings (3.48)</a:t>
            </a:r>
            <a:r>
              <a:rPr lang="en" sz="1500"/>
              <a:t>, indicating that customers may prefer the flexibility of spontaneous dining.</a:t>
            </a:r>
            <a:endParaRPr sz="1500"/>
          </a:p>
          <a:p>
            <a:pPr indent="-323850" lvl="0" marL="457200" rtl="0" algn="just">
              <a:lnSpc>
                <a:spcPct val="95000"/>
              </a:lnSpc>
              <a:spcBef>
                <a:spcPts val="0"/>
              </a:spcBef>
              <a:spcAft>
                <a:spcPts val="0"/>
              </a:spcAft>
              <a:buSzPts val="1500"/>
              <a:buChar char="●"/>
            </a:pPr>
            <a:r>
              <a:rPr b="1" lang="en" sz="1500"/>
              <a:t>India </a:t>
            </a:r>
            <a:r>
              <a:rPr lang="en" sz="1500"/>
              <a:t>has the </a:t>
            </a:r>
            <a:r>
              <a:rPr b="1" lang="en" sz="1500"/>
              <a:t>highest number of restaurants,</a:t>
            </a:r>
            <a:r>
              <a:rPr lang="en" sz="1500"/>
              <a:t> with </a:t>
            </a:r>
            <a:r>
              <a:rPr b="1" lang="en" sz="1500"/>
              <a:t>8,652</a:t>
            </a:r>
            <a:r>
              <a:rPr lang="en" sz="1500"/>
              <a:t> establishments, followed by the</a:t>
            </a:r>
            <a:r>
              <a:rPr b="1" lang="en" sz="1500"/>
              <a:t> USA</a:t>
            </a:r>
            <a:r>
              <a:rPr lang="en" sz="1500"/>
              <a:t> with </a:t>
            </a:r>
            <a:r>
              <a:rPr b="1" lang="en" sz="1500"/>
              <a:t>434</a:t>
            </a:r>
            <a:r>
              <a:rPr lang="en" sz="1500"/>
              <a:t> and the </a:t>
            </a:r>
            <a:r>
              <a:rPr b="1" lang="en" sz="1500"/>
              <a:t>UK</a:t>
            </a:r>
            <a:r>
              <a:rPr lang="en" sz="1500"/>
              <a:t> with </a:t>
            </a:r>
            <a:r>
              <a:rPr b="1" lang="en" sz="1500"/>
              <a:t>80</a:t>
            </a:r>
            <a:r>
              <a:rPr lang="en" sz="1500"/>
              <a:t>. The price range distribution differs across countries, highlighting the varying market segments in each region.</a:t>
            </a:r>
            <a:endParaRPr sz="1500"/>
          </a:p>
          <a:p>
            <a:pPr indent="0" lvl="0" marL="457200" rtl="0" algn="just">
              <a:lnSpc>
                <a:spcPct val="95000"/>
              </a:lnSpc>
              <a:spcBef>
                <a:spcPts val="1200"/>
              </a:spcBef>
              <a:spcAft>
                <a:spcPts val="0"/>
              </a:spcAft>
              <a:buNone/>
            </a:pPr>
            <a:r>
              <a:t/>
            </a:r>
            <a:endParaRPr sz="1400"/>
          </a:p>
          <a:p>
            <a:pPr indent="0" lvl="0" marL="0" rtl="0" algn="just">
              <a:lnSpc>
                <a:spcPct val="95000"/>
              </a:lnSpc>
              <a:spcBef>
                <a:spcPts val="1200"/>
              </a:spcBef>
              <a:spcAft>
                <a:spcPts val="12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2594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Dashboard</a:t>
            </a:r>
            <a:endParaRPr b="1"/>
          </a:p>
        </p:txBody>
      </p:sp>
      <p:pic>
        <p:nvPicPr>
          <p:cNvPr id="173" name="Google Shape;173;p29"/>
          <p:cNvPicPr preferRelativeResize="0"/>
          <p:nvPr/>
        </p:nvPicPr>
        <p:blipFill>
          <a:blip r:embed="rId3">
            <a:alphaModFix/>
          </a:blip>
          <a:stretch>
            <a:fillRect/>
          </a:stretch>
        </p:blipFill>
        <p:spPr>
          <a:xfrm>
            <a:off x="560675" y="816950"/>
            <a:ext cx="8299014" cy="3966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2718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Conclusion</a:t>
            </a:r>
            <a:endParaRPr b="1"/>
          </a:p>
        </p:txBody>
      </p:sp>
      <p:sp>
        <p:nvSpPr>
          <p:cNvPr id="179" name="Google Shape;179;p30"/>
          <p:cNvSpPr txBox="1"/>
          <p:nvPr>
            <p:ph idx="1" type="body"/>
          </p:nvPr>
        </p:nvSpPr>
        <p:spPr>
          <a:xfrm>
            <a:off x="254300" y="948950"/>
            <a:ext cx="6197100" cy="37173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b="1" lang="en" sz="1200"/>
              <a:t>Raw Data:</a:t>
            </a:r>
            <a:r>
              <a:rPr lang="en" sz="1200"/>
              <a:t> The dataset consists of 2 tables with attributes like location,</a:t>
            </a:r>
            <a:r>
              <a:rPr lang="en" sz="1200"/>
              <a:t>country</a:t>
            </a:r>
            <a:r>
              <a:rPr lang="en" sz="1200"/>
              <a:t> name,year,locality,price,ratings, cities,etc</a:t>
            </a:r>
            <a:endParaRPr sz="1200"/>
          </a:p>
          <a:p>
            <a:pPr indent="-304800" lvl="0" marL="457200" rtl="0" algn="just">
              <a:spcBef>
                <a:spcPts val="0"/>
              </a:spcBef>
              <a:spcAft>
                <a:spcPts val="0"/>
              </a:spcAft>
              <a:buSzPts val="1200"/>
              <a:buChar char="●"/>
            </a:pPr>
            <a:r>
              <a:rPr b="1" lang="en" sz="1200"/>
              <a:t>Restaurants</a:t>
            </a:r>
            <a:r>
              <a:rPr b="1" lang="en" sz="1200"/>
              <a:t> Count: </a:t>
            </a:r>
            <a:r>
              <a:rPr lang="en" sz="1200"/>
              <a:t>India has the largest number of restaurants (8,652), while countries such as Canada, Qatar, Singapore, and Sri Lanka offer lower competition, making them attractive options for expansion.</a:t>
            </a:r>
            <a:endParaRPr sz="1200"/>
          </a:p>
          <a:p>
            <a:pPr indent="-304800" lvl="0" marL="457200" rtl="0" algn="just">
              <a:spcBef>
                <a:spcPts val="0"/>
              </a:spcBef>
              <a:spcAft>
                <a:spcPts val="0"/>
              </a:spcAft>
              <a:buSzPts val="1200"/>
              <a:buChar char="●"/>
            </a:pPr>
            <a:r>
              <a:rPr b="1" lang="en" sz="1200"/>
              <a:t>Restaurants Ratings:</a:t>
            </a:r>
            <a:r>
              <a:rPr lang="en" sz="1200"/>
              <a:t> Restaurants that offer online delivery and table booking services tend to have higher ratings, indicating a positive correlation between these services and customer satisfaction. Higher-rated establishments are more likely to provide these conveniences.</a:t>
            </a:r>
            <a:endParaRPr sz="1200"/>
          </a:p>
          <a:p>
            <a:pPr indent="-304800" lvl="0" marL="457200" rtl="0" algn="just">
              <a:spcBef>
                <a:spcPts val="0"/>
              </a:spcBef>
              <a:spcAft>
                <a:spcPts val="0"/>
              </a:spcAft>
              <a:buSzPts val="1200"/>
              <a:buChar char="●"/>
            </a:pPr>
            <a:r>
              <a:rPr b="1" lang="en" sz="1200"/>
              <a:t>Popular Cuisines and Customer Preferences: </a:t>
            </a:r>
            <a:r>
              <a:rPr lang="en" sz="1200"/>
              <a:t>Cuisines like Japanese, Seafood, and American,BBQ consistently achieve high ratings (4.5), making them excellent choices for new restaurant menus due to their strong customer appeal.</a:t>
            </a:r>
            <a:endParaRPr sz="1200"/>
          </a:p>
          <a:p>
            <a:pPr indent="-304800" lvl="0" marL="457200" rtl="0" algn="just">
              <a:spcBef>
                <a:spcPts val="0"/>
              </a:spcBef>
              <a:spcAft>
                <a:spcPts val="0"/>
              </a:spcAft>
              <a:buSzPts val="1200"/>
              <a:buChar char="●"/>
            </a:pPr>
            <a:r>
              <a:rPr b="1" lang="en" sz="1200"/>
              <a:t>Market Expansion Focus:</a:t>
            </a:r>
            <a:r>
              <a:rPr lang="en" sz="1200"/>
              <a:t> Target cost-effective countries such as Canada, Sri Lanka, and Qatar for budget-friendly options, while capitalizing on high-spending markets like Singapore for premium pricing.</a:t>
            </a:r>
            <a:endParaRPr sz="1200"/>
          </a:p>
          <a:p>
            <a:pPr indent="-304800" lvl="0" marL="457200" rtl="0" algn="just">
              <a:spcBef>
                <a:spcPts val="0"/>
              </a:spcBef>
              <a:spcAft>
                <a:spcPts val="0"/>
              </a:spcAft>
              <a:buSzPts val="1200"/>
              <a:buChar char="●"/>
            </a:pPr>
            <a:r>
              <a:rPr b="1" lang="en" sz="1200"/>
              <a:t>Slicer: </a:t>
            </a:r>
            <a:r>
              <a:rPr lang="en" sz="1200"/>
              <a:t>Slicers were utilized to filter the data interactively by country Name and Year for more dynamic and insightful analysis.</a:t>
            </a:r>
            <a:endParaRPr sz="1200"/>
          </a:p>
          <a:p>
            <a:pPr indent="0" lvl="0" marL="0" rtl="0" algn="just">
              <a:spcBef>
                <a:spcPts val="1200"/>
              </a:spcBef>
              <a:spcAft>
                <a:spcPts val="1200"/>
              </a:spcAft>
              <a:buNone/>
            </a:pPr>
            <a:r>
              <a:t/>
            </a:r>
            <a:endParaRPr sz="1200"/>
          </a:p>
        </p:txBody>
      </p:sp>
      <p:pic>
        <p:nvPicPr>
          <p:cNvPr id="180" name="Google Shape;180;p30"/>
          <p:cNvPicPr preferRelativeResize="0"/>
          <p:nvPr/>
        </p:nvPicPr>
        <p:blipFill>
          <a:blip r:embed="rId3">
            <a:alphaModFix/>
          </a:blip>
          <a:stretch>
            <a:fillRect/>
          </a:stretch>
        </p:blipFill>
        <p:spPr>
          <a:xfrm>
            <a:off x="6545925" y="1491825"/>
            <a:ext cx="2482800" cy="2482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4" name="Shape 184"/>
        <p:cNvGrpSpPr/>
        <p:nvPr/>
      </p:nvGrpSpPr>
      <p:grpSpPr>
        <a:xfrm>
          <a:off x="0" y="0"/>
          <a:ext cx="0" cy="0"/>
          <a:chOff x="0" y="0"/>
          <a:chExt cx="0" cy="0"/>
        </a:xfrm>
      </p:grpSpPr>
      <p:sp>
        <p:nvSpPr>
          <p:cNvPr id="185" name="Google Shape;185;p31"/>
          <p:cNvSpPr txBox="1"/>
          <p:nvPr>
            <p:ph type="title"/>
          </p:nvPr>
        </p:nvSpPr>
        <p:spPr>
          <a:xfrm>
            <a:off x="327175" y="1999950"/>
            <a:ext cx="8118600" cy="929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600">
                <a:solidFill>
                  <a:schemeClr val="dk1"/>
                </a:solidFill>
              </a:rPr>
              <a:t>Thank You.</a:t>
            </a:r>
            <a:endParaRPr b="1" sz="3600">
              <a:solidFill>
                <a:schemeClr val="dk1"/>
              </a:solidFill>
            </a:endParaRPr>
          </a:p>
        </p:txBody>
      </p:sp>
      <p:pic>
        <p:nvPicPr>
          <p:cNvPr id="186" name="Google Shape;186;p31"/>
          <p:cNvPicPr preferRelativeResize="0"/>
          <p:nvPr/>
        </p:nvPicPr>
        <p:blipFill>
          <a:blip r:embed="rId3">
            <a:alphaModFix/>
          </a:blip>
          <a:stretch>
            <a:fillRect/>
          </a:stretch>
        </p:blipFill>
        <p:spPr>
          <a:xfrm>
            <a:off x="3911425" y="2652150"/>
            <a:ext cx="5232575" cy="2491351"/>
          </a:xfrm>
          <a:prstGeom prst="rect">
            <a:avLst/>
          </a:prstGeom>
          <a:noFill/>
          <a:ln>
            <a:noFill/>
          </a:ln>
          <a:effectLst>
            <a:outerShdw blurRad="57150" rotWithShape="0" algn="bl" dir="5400000" dist="19050">
              <a:srgbClr val="000000">
                <a:alpha val="50000"/>
              </a:srgbClr>
            </a:outerShdw>
          </a:effectLst>
        </p:spPr>
      </p:pic>
      <p:pic>
        <p:nvPicPr>
          <p:cNvPr id="187" name="Google Shape;187;p31"/>
          <p:cNvPicPr preferRelativeResize="0"/>
          <p:nvPr/>
        </p:nvPicPr>
        <p:blipFill>
          <a:blip r:embed="rId4">
            <a:alphaModFix/>
          </a:blip>
          <a:stretch>
            <a:fillRect/>
          </a:stretch>
        </p:blipFill>
        <p:spPr>
          <a:xfrm>
            <a:off x="0" y="0"/>
            <a:ext cx="2773537" cy="1847548"/>
          </a:xfrm>
          <a:prstGeom prst="rect">
            <a:avLst/>
          </a:prstGeom>
          <a:noFill/>
          <a:ln>
            <a:noFill/>
          </a:ln>
          <a:effectLst>
            <a:outerShdw blurRad="57150" rotWithShape="0" algn="bl" dir="5400000" dist="19050">
              <a:srgbClr val="000000">
                <a:alpha val="50000"/>
              </a:srgbClr>
            </a:outerShdw>
          </a:effectLst>
        </p:spPr>
      </p:pic>
      <p:pic>
        <p:nvPicPr>
          <p:cNvPr id="188" name="Google Shape;188;p31"/>
          <p:cNvPicPr preferRelativeResize="0"/>
          <p:nvPr/>
        </p:nvPicPr>
        <p:blipFill>
          <a:blip r:embed="rId5">
            <a:alphaModFix/>
          </a:blip>
          <a:stretch>
            <a:fillRect/>
          </a:stretch>
        </p:blipFill>
        <p:spPr>
          <a:xfrm>
            <a:off x="2773537" y="0"/>
            <a:ext cx="2717200" cy="184754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356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Introduction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8" name="Google Shape;68;p14"/>
          <p:cNvSpPr txBox="1"/>
          <p:nvPr>
            <p:ph idx="1" type="body"/>
          </p:nvPr>
        </p:nvSpPr>
        <p:spPr>
          <a:xfrm>
            <a:off x="311700" y="973775"/>
            <a:ext cx="8520600" cy="3699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a:t>Overview of Zomato's Expansion Needs</a:t>
            </a:r>
            <a:endParaRPr b="1" sz="1400"/>
          </a:p>
          <a:p>
            <a:pPr indent="0" lvl="0" marL="0" rtl="0" algn="just">
              <a:lnSpc>
                <a:spcPct val="100000"/>
              </a:lnSpc>
              <a:spcBef>
                <a:spcPts val="0"/>
              </a:spcBef>
              <a:spcAft>
                <a:spcPts val="0"/>
              </a:spcAft>
              <a:buNone/>
            </a:pPr>
            <a:r>
              <a:rPr b="1" lang="en" sz="1400">
                <a:solidFill>
                  <a:srgbClr val="000000"/>
                </a:solidFill>
              </a:rPr>
              <a:t>Zomato's Growth</a:t>
            </a:r>
            <a:r>
              <a:rPr lang="en" sz="1400">
                <a:solidFill>
                  <a:srgbClr val="000000"/>
                </a:solidFill>
              </a:rPr>
              <a:t>: </a:t>
            </a:r>
            <a:endParaRPr sz="1400">
              <a:solidFill>
                <a:srgbClr val="000000"/>
              </a:solidFill>
            </a:endParaRPr>
          </a:p>
          <a:p>
            <a:pPr indent="-317500" lvl="0" marL="457200" rtl="0" algn="just">
              <a:lnSpc>
                <a:spcPct val="100000"/>
              </a:lnSpc>
              <a:spcBef>
                <a:spcPts val="1200"/>
              </a:spcBef>
              <a:spcAft>
                <a:spcPts val="0"/>
              </a:spcAft>
              <a:buClr>
                <a:srgbClr val="000000"/>
              </a:buClr>
              <a:buSzPts val="1400"/>
              <a:buChar char="●"/>
            </a:pPr>
            <a:r>
              <a:rPr lang="en" sz="1400">
                <a:solidFill>
                  <a:srgbClr val="000000"/>
                </a:solidFill>
              </a:rPr>
              <a:t>Zomato is a leading online restaurant discovery and food delivery platform.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lang="en" sz="1400">
                <a:solidFill>
                  <a:srgbClr val="000000"/>
                </a:solidFill>
              </a:rPr>
              <a:t>The company aims to expand its presence by opening new restaurants in key markets, particularly those with high customer demand and untapped potential.</a:t>
            </a:r>
            <a:endParaRPr sz="1400">
              <a:solidFill>
                <a:srgbClr val="000000"/>
              </a:solidFill>
            </a:endParaRPr>
          </a:p>
          <a:p>
            <a:pPr indent="0" lvl="0" marL="0" rtl="0" algn="just">
              <a:lnSpc>
                <a:spcPct val="100000"/>
              </a:lnSpc>
              <a:spcBef>
                <a:spcPts val="1200"/>
              </a:spcBef>
              <a:spcAft>
                <a:spcPts val="0"/>
              </a:spcAft>
              <a:buNone/>
            </a:pPr>
            <a:r>
              <a:rPr b="1" lang="en" sz="1400">
                <a:solidFill>
                  <a:srgbClr val="000000"/>
                </a:solidFill>
              </a:rPr>
              <a:t>Expansion Challenges</a:t>
            </a:r>
            <a:r>
              <a:rPr lang="en" sz="1400">
                <a:solidFill>
                  <a:srgbClr val="000000"/>
                </a:solidFill>
              </a:rPr>
              <a:t>: </a:t>
            </a:r>
            <a:endParaRPr sz="1400">
              <a:solidFill>
                <a:srgbClr val="000000"/>
              </a:solidFill>
            </a:endParaRPr>
          </a:p>
          <a:p>
            <a:pPr indent="-317500" lvl="0" marL="457200" rtl="0" algn="just">
              <a:lnSpc>
                <a:spcPct val="100000"/>
              </a:lnSpc>
              <a:spcBef>
                <a:spcPts val="1200"/>
              </a:spcBef>
              <a:spcAft>
                <a:spcPts val="0"/>
              </a:spcAft>
              <a:buClr>
                <a:srgbClr val="000000"/>
              </a:buClr>
              <a:buSzPts val="1400"/>
              <a:buChar char="●"/>
            </a:pPr>
            <a:r>
              <a:rPr lang="en" sz="1400">
                <a:solidFill>
                  <a:srgbClr val="000000"/>
                </a:solidFill>
              </a:rPr>
              <a:t>While Zomato has a strong online platform, determining where to open new restaurants is a complex task. </a:t>
            </a:r>
            <a:endParaRPr sz="1400">
              <a:solidFill>
                <a:srgbClr val="000000"/>
              </a:solidFill>
            </a:endParaRPr>
          </a:p>
          <a:p>
            <a:pPr indent="-317500" lvl="0" marL="457200" rtl="0" algn="just">
              <a:lnSpc>
                <a:spcPct val="100000"/>
              </a:lnSpc>
              <a:spcBef>
                <a:spcPts val="0"/>
              </a:spcBef>
              <a:spcAft>
                <a:spcPts val="0"/>
              </a:spcAft>
              <a:buClr>
                <a:srgbClr val="000000"/>
              </a:buClr>
              <a:buSzPts val="1400"/>
              <a:buChar char="●"/>
            </a:pPr>
            <a:r>
              <a:rPr lang="en" sz="1400">
                <a:solidFill>
                  <a:srgbClr val="000000"/>
                </a:solidFill>
              </a:rPr>
              <a:t>Factors like competition, customer preferences, local demographics, and demand for specific cuisines need to be carefully analyzed to ensure successful expansion.</a:t>
            </a:r>
            <a:endParaRPr sz="1400">
              <a:solidFill>
                <a:srgbClr val="000000"/>
              </a:solidFill>
            </a:endParaRPr>
          </a:p>
          <a:p>
            <a:pPr indent="0" lvl="0" marL="0" rtl="0" algn="just">
              <a:lnSpc>
                <a:spcPct val="100000"/>
              </a:lnSpc>
              <a:spcBef>
                <a:spcPts val="1200"/>
              </a:spcBef>
              <a:spcAft>
                <a:spcPts val="1200"/>
              </a:spcAft>
              <a:buNone/>
            </a:pPr>
            <a:r>
              <a:t/>
            </a:r>
            <a:endParaRPr sz="1400">
              <a:solidFill>
                <a:srgbClr val="001D35"/>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35575" y="395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Objective</a:t>
            </a:r>
            <a:endParaRPr b="1"/>
          </a:p>
        </p:txBody>
      </p:sp>
      <p:sp>
        <p:nvSpPr>
          <p:cNvPr id="74" name="Google Shape;74;p15"/>
          <p:cNvSpPr txBox="1"/>
          <p:nvPr>
            <p:ph idx="1" type="body"/>
          </p:nvPr>
        </p:nvSpPr>
        <p:spPr>
          <a:xfrm>
            <a:off x="335575" y="1124450"/>
            <a:ext cx="6292800" cy="34356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1018"/>
              <a:buNone/>
            </a:pPr>
            <a:r>
              <a:rPr lang="en" sz="1317">
                <a:solidFill>
                  <a:srgbClr val="000000"/>
                </a:solidFill>
              </a:rPr>
              <a:t>The main objective is to </a:t>
            </a:r>
            <a:r>
              <a:rPr b="1" lang="en" sz="1317">
                <a:solidFill>
                  <a:srgbClr val="000000"/>
                </a:solidFill>
              </a:rPr>
              <a:t>analyze key data points</a:t>
            </a:r>
            <a:r>
              <a:rPr lang="en" sz="1317">
                <a:solidFill>
                  <a:srgbClr val="000000"/>
                </a:solidFill>
              </a:rPr>
              <a:t> and </a:t>
            </a:r>
            <a:r>
              <a:rPr b="1" lang="en" sz="1317">
                <a:solidFill>
                  <a:srgbClr val="000000"/>
                </a:solidFill>
              </a:rPr>
              <a:t>provide strategic recommendations</a:t>
            </a:r>
            <a:r>
              <a:rPr lang="en" sz="1317">
                <a:solidFill>
                  <a:srgbClr val="000000"/>
                </a:solidFill>
              </a:rPr>
              <a:t> to Zomato for opening new restaurants in high-potential areas.</a:t>
            </a:r>
            <a:br>
              <a:rPr lang="en" sz="1317">
                <a:solidFill>
                  <a:srgbClr val="000000"/>
                </a:solidFill>
              </a:rPr>
            </a:br>
            <a:endParaRPr sz="1317">
              <a:solidFill>
                <a:srgbClr val="000000"/>
              </a:solidFill>
            </a:endParaRPr>
          </a:p>
          <a:p>
            <a:pPr indent="0" lvl="0" marL="0" rtl="0" algn="just">
              <a:lnSpc>
                <a:spcPct val="95000"/>
              </a:lnSpc>
              <a:spcBef>
                <a:spcPts val="1200"/>
              </a:spcBef>
              <a:spcAft>
                <a:spcPts val="0"/>
              </a:spcAft>
              <a:buSzPts val="1018"/>
              <a:buNone/>
            </a:pPr>
            <a:r>
              <a:rPr lang="en" sz="1317">
                <a:solidFill>
                  <a:srgbClr val="000000"/>
                </a:solidFill>
              </a:rPr>
              <a:t>Focus will be on using </a:t>
            </a:r>
            <a:r>
              <a:rPr b="1" lang="en" sz="1317">
                <a:solidFill>
                  <a:srgbClr val="000000"/>
                </a:solidFill>
              </a:rPr>
              <a:t>data-driven insights</a:t>
            </a:r>
            <a:r>
              <a:rPr lang="en" sz="1317">
                <a:solidFill>
                  <a:srgbClr val="000000"/>
                </a:solidFill>
              </a:rPr>
              <a:t> to understand:</a:t>
            </a:r>
            <a:endParaRPr sz="1317">
              <a:solidFill>
                <a:srgbClr val="000000"/>
              </a:solidFill>
            </a:endParaRPr>
          </a:p>
          <a:p>
            <a:pPr indent="-312261" lvl="0" marL="457200" rtl="0" algn="just">
              <a:lnSpc>
                <a:spcPct val="95000"/>
              </a:lnSpc>
              <a:spcBef>
                <a:spcPts val="1200"/>
              </a:spcBef>
              <a:spcAft>
                <a:spcPts val="0"/>
              </a:spcAft>
              <a:buClr>
                <a:srgbClr val="000000"/>
              </a:buClr>
              <a:buSzPts val="1318"/>
              <a:buFont typeface="Arial"/>
              <a:buChar char="●"/>
            </a:pPr>
            <a:r>
              <a:rPr b="1" lang="en" sz="1317">
                <a:solidFill>
                  <a:srgbClr val="000000"/>
                </a:solidFill>
              </a:rPr>
              <a:t>Customer Preferences</a:t>
            </a:r>
            <a:r>
              <a:rPr lang="en" sz="1317">
                <a:solidFill>
                  <a:srgbClr val="000000"/>
                </a:solidFill>
              </a:rPr>
              <a:t>: What types of food and cuisines are most sought after by consumers?</a:t>
            </a:r>
            <a:endParaRPr sz="1317">
              <a:solidFill>
                <a:srgbClr val="000000"/>
              </a:solidFill>
            </a:endParaRPr>
          </a:p>
          <a:p>
            <a:pPr indent="-312261" lvl="0" marL="457200" rtl="0" algn="just">
              <a:lnSpc>
                <a:spcPct val="95000"/>
              </a:lnSpc>
              <a:spcBef>
                <a:spcPts val="0"/>
              </a:spcBef>
              <a:spcAft>
                <a:spcPts val="0"/>
              </a:spcAft>
              <a:buClr>
                <a:srgbClr val="000000"/>
              </a:buClr>
              <a:buSzPts val="1318"/>
              <a:buFont typeface="Arial"/>
              <a:buChar char="●"/>
            </a:pPr>
            <a:r>
              <a:rPr b="1" lang="en" sz="1317">
                <a:solidFill>
                  <a:srgbClr val="000000"/>
                </a:solidFill>
              </a:rPr>
              <a:t>Market Gaps</a:t>
            </a:r>
            <a:r>
              <a:rPr lang="en" sz="1317">
                <a:solidFill>
                  <a:srgbClr val="000000"/>
                </a:solidFill>
              </a:rPr>
              <a:t>: Which regions have high demand but fewer restaurant options?</a:t>
            </a:r>
            <a:endParaRPr sz="1317">
              <a:solidFill>
                <a:srgbClr val="000000"/>
              </a:solidFill>
            </a:endParaRPr>
          </a:p>
          <a:p>
            <a:pPr indent="-312261" lvl="0" marL="457200" rtl="0" algn="just">
              <a:lnSpc>
                <a:spcPct val="95000"/>
              </a:lnSpc>
              <a:spcBef>
                <a:spcPts val="0"/>
              </a:spcBef>
              <a:spcAft>
                <a:spcPts val="0"/>
              </a:spcAft>
              <a:buClr>
                <a:srgbClr val="000000"/>
              </a:buClr>
              <a:buSzPts val="1318"/>
              <a:buFont typeface="Arial"/>
              <a:buChar char="●"/>
            </a:pPr>
            <a:r>
              <a:rPr b="1" lang="en" sz="1317">
                <a:solidFill>
                  <a:srgbClr val="000000"/>
                </a:solidFill>
              </a:rPr>
              <a:t>Data-Driven Decisions</a:t>
            </a:r>
            <a:r>
              <a:rPr lang="en" sz="1317">
                <a:solidFill>
                  <a:srgbClr val="000000"/>
                </a:solidFill>
              </a:rPr>
              <a:t>: In the restaurant industry, making decisions based on data is crucial. By understanding patterns in customer behavior, competition, and market trends, Zomato can strategically place new restaurants where they will succeed.</a:t>
            </a:r>
            <a:endParaRPr sz="1317">
              <a:solidFill>
                <a:srgbClr val="000000"/>
              </a:solidFill>
            </a:endParaRPr>
          </a:p>
          <a:p>
            <a:pPr indent="-312261" lvl="0" marL="457200" rtl="0" algn="just">
              <a:lnSpc>
                <a:spcPct val="95000"/>
              </a:lnSpc>
              <a:spcBef>
                <a:spcPts val="0"/>
              </a:spcBef>
              <a:spcAft>
                <a:spcPts val="0"/>
              </a:spcAft>
              <a:buClr>
                <a:srgbClr val="000000"/>
              </a:buClr>
              <a:buSzPts val="1318"/>
              <a:buFont typeface="Arial"/>
              <a:buChar char="●"/>
            </a:pPr>
            <a:r>
              <a:rPr b="1" lang="en" sz="1317">
                <a:solidFill>
                  <a:srgbClr val="000000"/>
                </a:solidFill>
              </a:rPr>
              <a:t>Maximizing ROI</a:t>
            </a:r>
            <a:r>
              <a:rPr lang="en" sz="1317">
                <a:solidFill>
                  <a:srgbClr val="000000"/>
                </a:solidFill>
              </a:rPr>
              <a:t>: Identifying the right location, cuisine type, and restaurant concept helps Zomato maximize returns on investment and minimize risk. The success of a restaurant often depends on its ability to match the right type of food with the right customers in the right location.</a:t>
            </a:r>
            <a:endParaRPr sz="1317">
              <a:solidFill>
                <a:srgbClr val="000000"/>
              </a:solidFill>
            </a:endParaRPr>
          </a:p>
          <a:p>
            <a:pPr indent="0" lvl="0" marL="0" rtl="0" algn="just">
              <a:lnSpc>
                <a:spcPct val="95000"/>
              </a:lnSpc>
              <a:spcBef>
                <a:spcPts val="1200"/>
              </a:spcBef>
              <a:spcAft>
                <a:spcPts val="1200"/>
              </a:spcAft>
              <a:buSzPts val="1018"/>
              <a:buNone/>
            </a:pPr>
            <a:r>
              <a:t/>
            </a:r>
            <a:endParaRPr sz="1202"/>
          </a:p>
        </p:txBody>
      </p:sp>
      <p:pic>
        <p:nvPicPr>
          <p:cNvPr id="75" name="Google Shape;75;p15"/>
          <p:cNvPicPr preferRelativeResize="0"/>
          <p:nvPr/>
        </p:nvPicPr>
        <p:blipFill>
          <a:blip r:embed="rId3">
            <a:alphaModFix/>
          </a:blip>
          <a:stretch>
            <a:fillRect/>
          </a:stretch>
        </p:blipFill>
        <p:spPr>
          <a:xfrm>
            <a:off x="6781750" y="2571750"/>
            <a:ext cx="2005700" cy="2005700"/>
          </a:xfrm>
          <a:prstGeom prst="rect">
            <a:avLst/>
          </a:prstGeom>
          <a:noFill/>
          <a:ln>
            <a:noFill/>
          </a:ln>
        </p:spPr>
      </p:pic>
      <p:pic>
        <p:nvPicPr>
          <p:cNvPr id="76" name="Google Shape;76;p15"/>
          <p:cNvPicPr preferRelativeResize="0"/>
          <p:nvPr/>
        </p:nvPicPr>
        <p:blipFill>
          <a:blip r:embed="rId4">
            <a:alphaModFix/>
          </a:blip>
          <a:stretch>
            <a:fillRect/>
          </a:stretch>
        </p:blipFill>
        <p:spPr>
          <a:xfrm>
            <a:off x="6628400" y="980212"/>
            <a:ext cx="2312398" cy="1541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292825" y="212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Identifying High-Demand Areas</a:t>
            </a:r>
            <a:endParaRPr b="1"/>
          </a:p>
        </p:txBody>
      </p:sp>
      <p:pic>
        <p:nvPicPr>
          <p:cNvPr id="82" name="Google Shape;82;p16" title="Chart"/>
          <p:cNvPicPr preferRelativeResize="0"/>
          <p:nvPr/>
        </p:nvPicPr>
        <p:blipFill rotWithShape="1">
          <a:blip r:embed="rId3">
            <a:alphaModFix/>
          </a:blip>
          <a:srcRect b="0" l="0" r="0" t="0"/>
          <a:stretch/>
        </p:blipFill>
        <p:spPr>
          <a:xfrm>
            <a:off x="2160513" y="983675"/>
            <a:ext cx="4822976" cy="2461800"/>
          </a:xfrm>
          <a:prstGeom prst="rect">
            <a:avLst/>
          </a:prstGeom>
          <a:noFill/>
          <a:ln>
            <a:noFill/>
          </a:ln>
          <a:effectLst>
            <a:outerShdw blurRad="57150" rotWithShape="0" algn="bl" dir="5400000" dist="19050">
              <a:srgbClr val="000000">
                <a:alpha val="50000"/>
              </a:srgbClr>
            </a:outerShdw>
          </a:effectLst>
        </p:spPr>
      </p:pic>
      <p:sp>
        <p:nvSpPr>
          <p:cNvPr id="83" name="Google Shape;83;p16"/>
          <p:cNvSpPr txBox="1"/>
          <p:nvPr/>
        </p:nvSpPr>
        <p:spPr>
          <a:xfrm>
            <a:off x="292825" y="3507600"/>
            <a:ext cx="8729400" cy="14160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1200"/>
              </a:spcBef>
              <a:spcAft>
                <a:spcPts val="0"/>
              </a:spcAft>
              <a:buNone/>
            </a:pPr>
            <a:r>
              <a:rPr b="1" lang="en">
                <a:latin typeface="Old Standard TT"/>
                <a:ea typeface="Old Standard TT"/>
                <a:cs typeface="Old Standard TT"/>
                <a:sym typeface="Old Standard TT"/>
              </a:rPr>
              <a:t>Global Expansion Priority:</a:t>
            </a:r>
            <a:endParaRPr b="1">
              <a:latin typeface="Old Standard TT"/>
              <a:ea typeface="Old Standard TT"/>
              <a:cs typeface="Old Standard TT"/>
              <a:sym typeface="Old Standard TT"/>
            </a:endParaRPr>
          </a:p>
          <a:p>
            <a:pPr indent="-317500" lvl="0" marL="457200" rtl="0" algn="just">
              <a:lnSpc>
                <a:spcPct val="95000"/>
              </a:lnSpc>
              <a:spcBef>
                <a:spcPts val="1200"/>
              </a:spcBef>
              <a:spcAft>
                <a:spcPts val="0"/>
              </a:spcAft>
              <a:buSzPts val="1400"/>
              <a:buChar char="●"/>
            </a:pPr>
            <a:r>
              <a:rPr b="1" lang="en">
                <a:latin typeface="Old Standard TT"/>
                <a:ea typeface="Old Standard TT"/>
                <a:cs typeface="Old Standard TT"/>
                <a:sym typeface="Old Standard TT"/>
              </a:rPr>
              <a:t>India</a:t>
            </a:r>
            <a:r>
              <a:rPr lang="en">
                <a:latin typeface="Old Standard TT"/>
                <a:ea typeface="Old Standard TT"/>
                <a:cs typeface="Old Standard TT"/>
                <a:sym typeface="Old Standard TT"/>
              </a:rPr>
              <a:t> has the highest number of restaurants (8652), indicating a strong presence. However, there could still be potential for further expansion, especially in emerging urban areas.</a:t>
            </a:r>
            <a:endParaRPr>
              <a:latin typeface="Old Standard TT"/>
              <a:ea typeface="Old Standard TT"/>
              <a:cs typeface="Old Standard TT"/>
              <a:sym typeface="Old Standard TT"/>
            </a:endParaRPr>
          </a:p>
          <a:p>
            <a:pPr indent="-317500" lvl="0" marL="457200" rtl="0" algn="just">
              <a:lnSpc>
                <a:spcPct val="95000"/>
              </a:lnSpc>
              <a:spcBef>
                <a:spcPts val="0"/>
              </a:spcBef>
              <a:spcAft>
                <a:spcPts val="0"/>
              </a:spcAft>
              <a:buSzPts val="1400"/>
              <a:buChar char="●"/>
            </a:pPr>
            <a:r>
              <a:rPr b="1" lang="en">
                <a:latin typeface="Old Standard TT"/>
                <a:ea typeface="Old Standard TT"/>
                <a:cs typeface="Old Standard TT"/>
                <a:sym typeface="Old Standard TT"/>
              </a:rPr>
              <a:t>United States</a:t>
            </a:r>
            <a:r>
              <a:rPr lang="en">
                <a:latin typeface="Old Standard TT"/>
                <a:ea typeface="Old Standard TT"/>
                <a:cs typeface="Old Standard TT"/>
                <a:sym typeface="Old Standard TT"/>
              </a:rPr>
              <a:t> (434) and </a:t>
            </a:r>
            <a:r>
              <a:rPr b="1" lang="en">
                <a:latin typeface="Old Standard TT"/>
                <a:ea typeface="Old Standard TT"/>
                <a:cs typeface="Old Standard TT"/>
                <a:sym typeface="Old Standard TT"/>
              </a:rPr>
              <a:t>United Kingdom</a:t>
            </a:r>
            <a:r>
              <a:rPr lang="en">
                <a:latin typeface="Old Standard TT"/>
                <a:ea typeface="Old Standard TT"/>
                <a:cs typeface="Old Standard TT"/>
                <a:sym typeface="Old Standard TT"/>
              </a:rPr>
              <a:t> (80) also show significant restaurant counts, making them important markets for maintaining or expanding Zomato's footprint.</a:t>
            </a:r>
            <a:endParaRPr>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25500" y="355200"/>
            <a:ext cx="8324100" cy="44331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None/>
            </a:pPr>
            <a:r>
              <a:rPr b="1" lang="en" sz="1500">
                <a:solidFill>
                  <a:srgbClr val="000000"/>
                </a:solidFill>
              </a:rPr>
              <a:t>Countries with Potential for Growth:</a:t>
            </a:r>
            <a:endParaRPr b="1" sz="1500">
              <a:solidFill>
                <a:srgbClr val="000000"/>
              </a:solidFill>
            </a:endParaRPr>
          </a:p>
          <a:p>
            <a:pPr indent="-311150" lvl="0" marL="457200" rtl="0" algn="just">
              <a:lnSpc>
                <a:spcPct val="95000"/>
              </a:lnSpc>
              <a:spcBef>
                <a:spcPts val="1200"/>
              </a:spcBef>
              <a:spcAft>
                <a:spcPts val="0"/>
              </a:spcAft>
              <a:buClr>
                <a:srgbClr val="000000"/>
              </a:buClr>
              <a:buSzPts val="1300"/>
              <a:buFont typeface="Arial"/>
              <a:buChar char="●"/>
            </a:pPr>
            <a:r>
              <a:rPr lang="en" sz="1300">
                <a:solidFill>
                  <a:srgbClr val="000000"/>
                </a:solidFill>
              </a:rPr>
              <a:t>Countries like </a:t>
            </a:r>
            <a:r>
              <a:rPr b="1" lang="en" sz="1300">
                <a:solidFill>
                  <a:srgbClr val="000000"/>
                </a:solidFill>
              </a:rPr>
              <a:t>Canada</a:t>
            </a:r>
            <a:r>
              <a:rPr lang="en" sz="1300">
                <a:solidFill>
                  <a:srgbClr val="000000"/>
                </a:solidFill>
              </a:rPr>
              <a:t> (4), </a:t>
            </a:r>
            <a:r>
              <a:rPr b="1" lang="en" sz="1300">
                <a:solidFill>
                  <a:srgbClr val="000000"/>
                </a:solidFill>
              </a:rPr>
              <a:t>Singapore</a:t>
            </a:r>
            <a:r>
              <a:rPr lang="en" sz="1300">
                <a:solidFill>
                  <a:srgbClr val="000000"/>
                </a:solidFill>
              </a:rPr>
              <a:t> (20), </a:t>
            </a:r>
            <a:r>
              <a:rPr b="1" lang="en" sz="1300">
                <a:solidFill>
                  <a:srgbClr val="000000"/>
                </a:solidFill>
              </a:rPr>
              <a:t>Sri Lanka</a:t>
            </a:r>
            <a:r>
              <a:rPr lang="en" sz="1300">
                <a:solidFill>
                  <a:srgbClr val="000000"/>
                </a:solidFill>
              </a:rPr>
              <a:t> (20), and </a:t>
            </a:r>
            <a:r>
              <a:rPr b="1" lang="en" sz="1300">
                <a:solidFill>
                  <a:srgbClr val="000000"/>
                </a:solidFill>
              </a:rPr>
              <a:t>Qatar</a:t>
            </a:r>
            <a:r>
              <a:rPr lang="en" sz="1300">
                <a:solidFill>
                  <a:srgbClr val="000000"/>
                </a:solidFill>
              </a:rPr>
              <a:t> (20) have relatively few restaurants. These countries may present opportunities for expansion to meet growing demand for restaurant services.</a:t>
            </a:r>
            <a:endParaRPr sz="1300">
              <a:solidFill>
                <a:srgbClr val="000000"/>
              </a:solidFill>
            </a:endParaRPr>
          </a:p>
          <a:p>
            <a:pPr indent="-311150" lvl="0" marL="457200" rtl="0" algn="just">
              <a:lnSpc>
                <a:spcPct val="95000"/>
              </a:lnSpc>
              <a:spcBef>
                <a:spcPts val="0"/>
              </a:spcBef>
              <a:spcAft>
                <a:spcPts val="0"/>
              </a:spcAft>
              <a:buClr>
                <a:srgbClr val="000000"/>
              </a:buClr>
              <a:buSzPts val="1300"/>
              <a:buFont typeface="Arial"/>
              <a:buChar char="●"/>
            </a:pPr>
            <a:r>
              <a:rPr b="1" lang="en" sz="1300">
                <a:solidFill>
                  <a:srgbClr val="000000"/>
                </a:solidFill>
              </a:rPr>
              <a:t>Australia</a:t>
            </a:r>
            <a:r>
              <a:rPr lang="en" sz="1300">
                <a:solidFill>
                  <a:srgbClr val="000000"/>
                </a:solidFill>
              </a:rPr>
              <a:t> (24) and </a:t>
            </a:r>
            <a:r>
              <a:rPr b="1" lang="en" sz="1300">
                <a:solidFill>
                  <a:srgbClr val="000000"/>
                </a:solidFill>
              </a:rPr>
              <a:t>New Zealand</a:t>
            </a:r>
            <a:r>
              <a:rPr lang="en" sz="1300">
                <a:solidFill>
                  <a:srgbClr val="000000"/>
                </a:solidFill>
              </a:rPr>
              <a:t> (40) might also present opportunities to increase Zomato's market share, especially if Zomato can introduce unique restaurant categories or innovative dining experiences</a:t>
            </a:r>
            <a:endParaRPr b="1" sz="1300">
              <a:solidFill>
                <a:srgbClr val="000000"/>
              </a:solidFill>
            </a:endParaRPr>
          </a:p>
          <a:p>
            <a:pPr indent="0" lvl="0" marL="0" rtl="0" algn="just">
              <a:spcBef>
                <a:spcPts val="1200"/>
              </a:spcBef>
              <a:spcAft>
                <a:spcPts val="0"/>
              </a:spcAft>
              <a:buNone/>
            </a:pPr>
            <a:r>
              <a:rPr b="1" lang="en" sz="1300">
                <a:solidFill>
                  <a:srgbClr val="000000"/>
                </a:solidFill>
              </a:rPr>
              <a:t>Developing and Emerging Markets:</a:t>
            </a:r>
            <a:endParaRPr b="1" sz="1300">
              <a:solidFill>
                <a:srgbClr val="000000"/>
              </a:solidFill>
            </a:endParaRPr>
          </a:p>
          <a:p>
            <a:pPr indent="-311150" lvl="0" marL="457200" rtl="0" algn="just">
              <a:spcBef>
                <a:spcPts val="1200"/>
              </a:spcBef>
              <a:spcAft>
                <a:spcPts val="0"/>
              </a:spcAft>
              <a:buClr>
                <a:srgbClr val="000000"/>
              </a:buClr>
              <a:buSzPts val="1300"/>
              <a:buFont typeface="Arial"/>
              <a:buChar char="●"/>
            </a:pPr>
            <a:r>
              <a:rPr b="1" lang="en" sz="1300">
                <a:solidFill>
                  <a:srgbClr val="000000"/>
                </a:solidFill>
              </a:rPr>
              <a:t>Brazil</a:t>
            </a:r>
            <a:r>
              <a:rPr lang="en" sz="1300">
                <a:solidFill>
                  <a:srgbClr val="000000"/>
                </a:solidFill>
              </a:rPr>
              <a:t> (60), </a:t>
            </a:r>
            <a:r>
              <a:rPr b="1" lang="en" sz="1300">
                <a:solidFill>
                  <a:srgbClr val="000000"/>
                </a:solidFill>
              </a:rPr>
              <a:t>South Africa</a:t>
            </a:r>
            <a:r>
              <a:rPr lang="en" sz="1300">
                <a:solidFill>
                  <a:srgbClr val="000000"/>
                </a:solidFill>
              </a:rPr>
              <a:t> (60), and </a:t>
            </a:r>
            <a:r>
              <a:rPr b="1" lang="en" sz="1300">
                <a:solidFill>
                  <a:srgbClr val="000000"/>
                </a:solidFill>
              </a:rPr>
              <a:t>Turkey</a:t>
            </a:r>
            <a:r>
              <a:rPr lang="en" sz="1300">
                <a:solidFill>
                  <a:srgbClr val="000000"/>
                </a:solidFill>
              </a:rPr>
              <a:t> (34) have moderate numbers of restaurants but may still offer opportunities for growth in urban areas or through specific cuisine offerings.</a:t>
            </a:r>
            <a:endParaRPr sz="1300">
              <a:solidFill>
                <a:srgbClr val="000000"/>
              </a:solidFill>
            </a:endParaRPr>
          </a:p>
          <a:p>
            <a:pPr indent="-311150" lvl="0" marL="457200" rtl="0" algn="just">
              <a:spcBef>
                <a:spcPts val="0"/>
              </a:spcBef>
              <a:spcAft>
                <a:spcPts val="0"/>
              </a:spcAft>
              <a:buClr>
                <a:srgbClr val="000000"/>
              </a:buClr>
              <a:buSzPts val="1300"/>
              <a:buFont typeface="Arial"/>
              <a:buChar char="●"/>
            </a:pPr>
            <a:r>
              <a:rPr b="1" lang="en" sz="1300">
                <a:solidFill>
                  <a:srgbClr val="000000"/>
                </a:solidFill>
              </a:rPr>
              <a:t>Indonesia</a:t>
            </a:r>
            <a:r>
              <a:rPr lang="en" sz="1300">
                <a:solidFill>
                  <a:srgbClr val="000000"/>
                </a:solidFill>
              </a:rPr>
              <a:t> (21) and </a:t>
            </a:r>
            <a:r>
              <a:rPr b="1" lang="en" sz="1300">
                <a:solidFill>
                  <a:srgbClr val="000000"/>
                </a:solidFill>
              </a:rPr>
              <a:t>Philippines</a:t>
            </a:r>
            <a:r>
              <a:rPr lang="en" sz="1300">
                <a:solidFill>
                  <a:srgbClr val="000000"/>
                </a:solidFill>
              </a:rPr>
              <a:t> (22) have potential for future growth due to their increasing middle class and appetite for varied dining experiences.</a:t>
            </a:r>
            <a:endParaRPr sz="1300">
              <a:solidFill>
                <a:srgbClr val="000000"/>
              </a:solidFill>
            </a:endParaRPr>
          </a:p>
          <a:p>
            <a:pPr indent="0" lvl="0" marL="0" rtl="0" algn="just">
              <a:spcBef>
                <a:spcPts val="1200"/>
              </a:spcBef>
              <a:spcAft>
                <a:spcPts val="0"/>
              </a:spcAft>
              <a:buNone/>
            </a:pPr>
            <a:r>
              <a:rPr b="1" lang="en" sz="1300">
                <a:solidFill>
                  <a:srgbClr val="000000"/>
                </a:solidFill>
              </a:rPr>
              <a:t>Market Saturation:</a:t>
            </a:r>
            <a:endParaRPr b="1" sz="1300">
              <a:solidFill>
                <a:srgbClr val="000000"/>
              </a:solidFill>
            </a:endParaRPr>
          </a:p>
          <a:p>
            <a:pPr indent="-311150" lvl="0" marL="457200" rtl="0" algn="just">
              <a:spcBef>
                <a:spcPts val="1200"/>
              </a:spcBef>
              <a:spcAft>
                <a:spcPts val="0"/>
              </a:spcAft>
              <a:buClr>
                <a:srgbClr val="000000"/>
              </a:buClr>
              <a:buSzPts val="1300"/>
              <a:buFont typeface="Arial"/>
              <a:buChar char="●"/>
            </a:pPr>
            <a:r>
              <a:rPr lang="en" sz="1300">
                <a:solidFill>
                  <a:srgbClr val="000000"/>
                </a:solidFill>
              </a:rPr>
              <a:t>Countries like </a:t>
            </a:r>
            <a:r>
              <a:rPr b="1" lang="en" sz="1300">
                <a:solidFill>
                  <a:srgbClr val="000000"/>
                </a:solidFill>
              </a:rPr>
              <a:t>India</a:t>
            </a:r>
            <a:r>
              <a:rPr lang="en" sz="1300">
                <a:solidFill>
                  <a:srgbClr val="000000"/>
                </a:solidFill>
              </a:rPr>
              <a:t>, </a:t>
            </a:r>
            <a:r>
              <a:rPr b="1" lang="en" sz="1300">
                <a:solidFill>
                  <a:srgbClr val="000000"/>
                </a:solidFill>
              </a:rPr>
              <a:t>United States</a:t>
            </a:r>
            <a:r>
              <a:rPr lang="en" sz="1300">
                <a:solidFill>
                  <a:srgbClr val="000000"/>
                </a:solidFill>
              </a:rPr>
              <a:t>, and </a:t>
            </a:r>
            <a:r>
              <a:rPr b="1" lang="en" sz="1300">
                <a:solidFill>
                  <a:srgbClr val="000000"/>
                </a:solidFill>
              </a:rPr>
              <a:t>United Kingdom</a:t>
            </a:r>
            <a:r>
              <a:rPr lang="en" sz="1300">
                <a:solidFill>
                  <a:srgbClr val="000000"/>
                </a:solidFill>
              </a:rPr>
              <a:t> are likely nearing or at market saturation, so Zomato might focus on improving its operational efficiencies, customer experience, and exploring underserved niches in these countries.</a:t>
            </a:r>
            <a:endParaRPr sz="1300">
              <a:solidFill>
                <a:srgbClr val="000000"/>
              </a:solidFill>
            </a:endParaRPr>
          </a:p>
          <a:p>
            <a:pPr indent="0" lvl="0" marL="0" rtl="0" algn="just">
              <a:spcBef>
                <a:spcPts val="1200"/>
              </a:spcBef>
              <a:spcAft>
                <a:spcPts val="1200"/>
              </a:spcAft>
              <a:buNone/>
            </a:pPr>
            <a:r>
              <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207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Country-wise Restaurant Ratings</a:t>
            </a:r>
            <a:endParaRPr b="1"/>
          </a:p>
        </p:txBody>
      </p:sp>
      <p:pic>
        <p:nvPicPr>
          <p:cNvPr id="94" name="Google Shape;94;p18" title="Chart"/>
          <p:cNvPicPr preferRelativeResize="0"/>
          <p:nvPr/>
        </p:nvPicPr>
        <p:blipFill>
          <a:blip r:embed="rId3">
            <a:alphaModFix/>
          </a:blip>
          <a:stretch>
            <a:fillRect/>
          </a:stretch>
        </p:blipFill>
        <p:spPr>
          <a:xfrm>
            <a:off x="5000400" y="1249238"/>
            <a:ext cx="3948626" cy="2645024"/>
          </a:xfrm>
          <a:prstGeom prst="rect">
            <a:avLst/>
          </a:prstGeom>
          <a:noFill/>
          <a:ln>
            <a:noFill/>
          </a:ln>
          <a:effectLst>
            <a:outerShdw blurRad="57150" rotWithShape="0" algn="bl" dir="5400000" dist="19050">
              <a:srgbClr val="000000">
                <a:alpha val="50000"/>
              </a:srgbClr>
            </a:outerShdw>
          </a:effectLst>
        </p:spPr>
      </p:pic>
      <p:sp>
        <p:nvSpPr>
          <p:cNvPr id="95" name="Google Shape;95;p18"/>
          <p:cNvSpPr txBox="1"/>
          <p:nvPr/>
        </p:nvSpPr>
        <p:spPr>
          <a:xfrm>
            <a:off x="230475" y="1249238"/>
            <a:ext cx="4567800" cy="2382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rgbClr val="000000"/>
              </a:buClr>
              <a:buSzPts val="1400"/>
              <a:buFont typeface="Arial"/>
              <a:buChar char="●"/>
            </a:pPr>
            <a:r>
              <a:rPr b="1" lang="en">
                <a:latin typeface="Old Standard TT"/>
                <a:ea typeface="Old Standard TT"/>
                <a:cs typeface="Old Standard TT"/>
                <a:sym typeface="Old Standard TT"/>
              </a:rPr>
              <a:t>Philippines</a:t>
            </a:r>
            <a:r>
              <a:rPr lang="en">
                <a:latin typeface="Old Standard TT"/>
                <a:ea typeface="Old Standard TT"/>
                <a:cs typeface="Old Standard TT"/>
                <a:sym typeface="Old Standard TT"/>
              </a:rPr>
              <a:t> (4.47), </a:t>
            </a:r>
            <a:r>
              <a:rPr b="1" lang="en">
                <a:latin typeface="Old Standard TT"/>
                <a:ea typeface="Old Standard TT"/>
                <a:cs typeface="Old Standard TT"/>
                <a:sym typeface="Old Standard TT"/>
              </a:rPr>
              <a:t>Indonesia</a:t>
            </a:r>
            <a:r>
              <a:rPr lang="en">
                <a:latin typeface="Old Standard TT"/>
                <a:ea typeface="Old Standard TT"/>
                <a:cs typeface="Old Standard TT"/>
                <a:sym typeface="Old Standard TT"/>
              </a:rPr>
              <a:t> (4.30), </a:t>
            </a:r>
            <a:r>
              <a:rPr b="1" lang="en">
                <a:latin typeface="Old Standard TT"/>
                <a:ea typeface="Old Standard TT"/>
                <a:cs typeface="Old Standard TT"/>
                <a:sym typeface="Old Standard TT"/>
              </a:rPr>
              <a:t>Turkey</a:t>
            </a:r>
            <a:r>
              <a:rPr lang="en">
                <a:latin typeface="Old Standard TT"/>
                <a:ea typeface="Old Standard TT"/>
                <a:cs typeface="Old Standard TT"/>
                <a:sym typeface="Old Standard TT"/>
              </a:rPr>
              <a:t> (4.30), and </a:t>
            </a:r>
            <a:r>
              <a:rPr b="1" lang="en">
                <a:latin typeface="Old Standard TT"/>
                <a:ea typeface="Old Standard TT"/>
                <a:cs typeface="Old Standard TT"/>
                <a:sym typeface="Old Standard TT"/>
              </a:rPr>
              <a:t>New Zealand</a:t>
            </a:r>
            <a:r>
              <a:rPr lang="en">
                <a:latin typeface="Old Standard TT"/>
                <a:ea typeface="Old Standard TT"/>
                <a:cs typeface="Old Standard TT"/>
                <a:sym typeface="Old Standard TT"/>
              </a:rPr>
              <a:t> (4.26) stand out as the countries with the highest </a:t>
            </a:r>
            <a:r>
              <a:rPr b="1" lang="en">
                <a:latin typeface="Old Standard TT"/>
                <a:ea typeface="Old Standard TT"/>
                <a:cs typeface="Old Standard TT"/>
                <a:sym typeface="Old Standard TT"/>
              </a:rPr>
              <a:t>average ratings</a:t>
            </a:r>
            <a:r>
              <a:rPr lang="en">
                <a:latin typeface="Old Standard TT"/>
                <a:ea typeface="Old Standard TT"/>
                <a:cs typeface="Old Standard TT"/>
                <a:sym typeface="Old Standard TT"/>
              </a:rPr>
              <a:t>.</a:t>
            </a:r>
            <a:endParaRPr>
              <a:latin typeface="Old Standard TT"/>
              <a:ea typeface="Old Standard TT"/>
              <a:cs typeface="Old Standard TT"/>
              <a:sym typeface="Old Standard TT"/>
            </a:endParaRPr>
          </a:p>
          <a:p>
            <a:pPr indent="-317500" lvl="0" marL="457200" rtl="0" algn="just">
              <a:lnSpc>
                <a:spcPct val="115000"/>
              </a:lnSpc>
              <a:spcBef>
                <a:spcPts val="0"/>
              </a:spcBef>
              <a:spcAft>
                <a:spcPts val="0"/>
              </a:spcAft>
              <a:buClr>
                <a:srgbClr val="000000"/>
              </a:buClr>
              <a:buSzPts val="1400"/>
              <a:buFont typeface="Arial"/>
              <a:buChar char="●"/>
            </a:pPr>
            <a:r>
              <a:rPr lang="en">
                <a:latin typeface="Old Standard TT"/>
                <a:ea typeface="Old Standard TT"/>
                <a:cs typeface="Old Standard TT"/>
                <a:sym typeface="Old Standard TT"/>
              </a:rPr>
              <a:t>Countries like </a:t>
            </a:r>
            <a:r>
              <a:rPr b="1" lang="en">
                <a:latin typeface="Old Standard TT"/>
                <a:ea typeface="Old Standard TT"/>
                <a:cs typeface="Old Standard TT"/>
                <a:sym typeface="Old Standard TT"/>
              </a:rPr>
              <a:t>Australia </a:t>
            </a:r>
            <a:r>
              <a:rPr lang="en">
                <a:latin typeface="Old Standard TT"/>
                <a:ea typeface="Old Standard TT"/>
                <a:cs typeface="Old Standard TT"/>
                <a:sym typeface="Old Standard TT"/>
              </a:rPr>
              <a:t>(3.66), </a:t>
            </a:r>
            <a:r>
              <a:rPr b="1" lang="en">
                <a:latin typeface="Old Standard TT"/>
                <a:ea typeface="Old Standard TT"/>
                <a:cs typeface="Old Standard TT"/>
                <a:sym typeface="Old Standard TT"/>
              </a:rPr>
              <a:t>Brazil </a:t>
            </a:r>
            <a:r>
              <a:rPr lang="en">
                <a:latin typeface="Old Standard TT"/>
                <a:ea typeface="Old Standard TT"/>
                <a:cs typeface="Old Standard TT"/>
                <a:sym typeface="Old Standard TT"/>
              </a:rPr>
              <a:t>(3.85), </a:t>
            </a:r>
            <a:r>
              <a:rPr b="1" lang="en">
                <a:latin typeface="Old Standard TT"/>
                <a:ea typeface="Old Standard TT"/>
                <a:cs typeface="Old Standard TT"/>
                <a:sym typeface="Old Standard TT"/>
              </a:rPr>
              <a:t>Qatar </a:t>
            </a:r>
            <a:r>
              <a:rPr lang="en">
                <a:latin typeface="Old Standard TT"/>
                <a:ea typeface="Old Standard TT"/>
                <a:cs typeface="Old Standard TT"/>
                <a:sym typeface="Old Standard TT"/>
              </a:rPr>
              <a:t>(4.06), and </a:t>
            </a:r>
            <a:r>
              <a:rPr b="1" lang="en">
                <a:latin typeface="Old Standard TT"/>
                <a:ea typeface="Old Standard TT"/>
                <a:cs typeface="Old Standard TT"/>
                <a:sym typeface="Old Standard TT"/>
              </a:rPr>
              <a:t>United Kingdom </a:t>
            </a:r>
            <a:r>
              <a:rPr lang="en">
                <a:latin typeface="Old Standard TT"/>
                <a:ea typeface="Old Standard TT"/>
                <a:cs typeface="Old Standard TT"/>
                <a:sym typeface="Old Standard TT"/>
              </a:rPr>
              <a:t>(4.10) have ratings in the </a:t>
            </a:r>
            <a:r>
              <a:rPr b="1" lang="en">
                <a:latin typeface="Old Standard TT"/>
                <a:ea typeface="Old Standard TT"/>
                <a:cs typeface="Old Standard TT"/>
                <a:sym typeface="Old Standard TT"/>
              </a:rPr>
              <a:t>3.5 - 4.1 range</a:t>
            </a:r>
            <a:r>
              <a:rPr lang="en">
                <a:latin typeface="Old Standard TT"/>
                <a:ea typeface="Old Standard TT"/>
                <a:cs typeface="Old Standard TT"/>
                <a:sym typeface="Old Standard TT"/>
              </a:rPr>
              <a:t>, suggesting a moderate level of customer satisfaction.</a:t>
            </a:r>
            <a:endParaRPr>
              <a:latin typeface="Old Standard TT"/>
              <a:ea typeface="Old Standard TT"/>
              <a:cs typeface="Old Standard TT"/>
              <a:sym typeface="Old Standard TT"/>
            </a:endParaRPr>
          </a:p>
          <a:p>
            <a:pPr indent="-317500" lvl="0" marL="457200" rtl="0" algn="just">
              <a:lnSpc>
                <a:spcPct val="115000"/>
              </a:lnSpc>
              <a:spcBef>
                <a:spcPts val="0"/>
              </a:spcBef>
              <a:spcAft>
                <a:spcPts val="0"/>
              </a:spcAft>
              <a:buClr>
                <a:srgbClr val="000000"/>
              </a:buClr>
              <a:buSzPts val="1400"/>
              <a:buFont typeface="Arial"/>
              <a:buChar char="●"/>
            </a:pPr>
            <a:r>
              <a:rPr b="1" lang="en">
                <a:latin typeface="Old Standard TT"/>
                <a:ea typeface="Old Standard TT"/>
                <a:cs typeface="Old Standard TT"/>
                <a:sym typeface="Old Standard TT"/>
              </a:rPr>
              <a:t>Canada</a:t>
            </a:r>
            <a:r>
              <a:rPr lang="en">
                <a:latin typeface="Old Standard TT"/>
                <a:ea typeface="Old Standard TT"/>
                <a:cs typeface="Old Standard TT"/>
                <a:sym typeface="Old Standard TT"/>
              </a:rPr>
              <a:t> and </a:t>
            </a:r>
            <a:r>
              <a:rPr b="1" lang="en">
                <a:latin typeface="Old Standard TT"/>
                <a:ea typeface="Old Standard TT"/>
                <a:cs typeface="Old Standard TT"/>
                <a:sym typeface="Old Standard TT"/>
              </a:rPr>
              <a:t>Singapore</a:t>
            </a:r>
            <a:r>
              <a:rPr lang="en">
                <a:latin typeface="Old Standard TT"/>
                <a:ea typeface="Old Standard TT"/>
                <a:cs typeface="Old Standard TT"/>
                <a:sym typeface="Old Standard TT"/>
              </a:rPr>
              <a:t> are also on the </a:t>
            </a:r>
            <a:r>
              <a:rPr b="1" lang="en">
                <a:latin typeface="Old Standard TT"/>
                <a:ea typeface="Old Standard TT"/>
                <a:cs typeface="Old Standard TT"/>
                <a:sym typeface="Old Standard TT"/>
              </a:rPr>
              <a:t>lower end</a:t>
            </a:r>
            <a:r>
              <a:rPr lang="en">
                <a:latin typeface="Old Standard TT"/>
                <a:ea typeface="Old Standard TT"/>
                <a:cs typeface="Old Standard TT"/>
                <a:sym typeface="Old Standard TT"/>
              </a:rPr>
              <a:t> of the scale with ratings of 3.58</a:t>
            </a:r>
            <a:endParaRPr>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2286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Yearly Restaurant Trend Analysis</a:t>
            </a:r>
            <a:endParaRPr b="1"/>
          </a:p>
        </p:txBody>
      </p:sp>
      <p:sp>
        <p:nvSpPr>
          <p:cNvPr id="101" name="Google Shape;101;p19"/>
          <p:cNvSpPr txBox="1"/>
          <p:nvPr>
            <p:ph idx="1" type="body"/>
          </p:nvPr>
        </p:nvSpPr>
        <p:spPr>
          <a:xfrm>
            <a:off x="246275" y="3635225"/>
            <a:ext cx="8688900" cy="12150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Clr>
                <a:srgbClr val="000000"/>
              </a:buClr>
              <a:buSzPts val="1300"/>
              <a:buFont typeface="Arial"/>
              <a:buChar char="●"/>
            </a:pPr>
            <a:r>
              <a:rPr lang="en" sz="1300">
                <a:solidFill>
                  <a:srgbClr val="000000"/>
                </a:solidFill>
              </a:rPr>
              <a:t>Over the </a:t>
            </a:r>
            <a:r>
              <a:rPr b="1" lang="en" sz="1300">
                <a:solidFill>
                  <a:srgbClr val="000000"/>
                </a:solidFill>
              </a:rPr>
              <a:t>9-year span (2010-2018)</a:t>
            </a:r>
            <a:r>
              <a:rPr lang="en" sz="1300">
                <a:solidFill>
                  <a:srgbClr val="000000"/>
                </a:solidFill>
              </a:rPr>
              <a:t>, the total number of restaurants has seen steady growth.</a:t>
            </a:r>
            <a:endParaRPr sz="1300">
              <a:solidFill>
                <a:srgbClr val="000000"/>
              </a:solidFill>
            </a:endParaRPr>
          </a:p>
          <a:p>
            <a:pPr indent="-311150" lvl="0" marL="457200" rtl="0" algn="just">
              <a:spcBef>
                <a:spcPts val="0"/>
              </a:spcBef>
              <a:spcAft>
                <a:spcPts val="0"/>
              </a:spcAft>
              <a:buClr>
                <a:srgbClr val="000000"/>
              </a:buClr>
              <a:buSzPts val="1300"/>
              <a:buFont typeface="Arial"/>
              <a:buChar char="●"/>
            </a:pPr>
            <a:r>
              <a:rPr lang="en" sz="1300">
                <a:solidFill>
                  <a:srgbClr val="000000"/>
                </a:solidFill>
              </a:rPr>
              <a:t>The </a:t>
            </a:r>
            <a:r>
              <a:rPr b="1" lang="en" sz="1300">
                <a:solidFill>
                  <a:srgbClr val="000000"/>
                </a:solidFill>
              </a:rPr>
              <a:t>highest growth</a:t>
            </a:r>
            <a:r>
              <a:rPr lang="en" sz="1300">
                <a:solidFill>
                  <a:srgbClr val="000000"/>
                </a:solidFill>
              </a:rPr>
              <a:t> was observed between </a:t>
            </a:r>
            <a:r>
              <a:rPr b="1" lang="en" sz="1300">
                <a:solidFill>
                  <a:srgbClr val="000000"/>
                </a:solidFill>
              </a:rPr>
              <a:t>2011 and 2012</a:t>
            </a:r>
            <a:r>
              <a:rPr lang="en" sz="1300">
                <a:solidFill>
                  <a:srgbClr val="000000"/>
                </a:solidFill>
              </a:rPr>
              <a:t>, where the number of restaurants went from </a:t>
            </a:r>
            <a:r>
              <a:rPr b="1" lang="en" sz="1300">
                <a:solidFill>
                  <a:srgbClr val="000000"/>
                </a:solidFill>
              </a:rPr>
              <a:t>1,098 to 1,022</a:t>
            </a:r>
            <a:r>
              <a:rPr lang="en" sz="1300">
                <a:solidFill>
                  <a:srgbClr val="000000"/>
                </a:solidFill>
              </a:rPr>
              <a:t>, followed by a </a:t>
            </a:r>
            <a:r>
              <a:rPr b="1" lang="en" sz="1300">
                <a:solidFill>
                  <a:srgbClr val="000000"/>
                </a:solidFill>
              </a:rPr>
              <a:t>slight drop</a:t>
            </a:r>
            <a:r>
              <a:rPr lang="en" sz="1300">
                <a:solidFill>
                  <a:srgbClr val="000000"/>
                </a:solidFill>
              </a:rPr>
              <a:t> in numbers.</a:t>
            </a:r>
            <a:endParaRPr sz="1300">
              <a:solidFill>
                <a:srgbClr val="000000"/>
              </a:solidFill>
            </a:endParaRPr>
          </a:p>
          <a:p>
            <a:pPr indent="-311150" lvl="0" marL="457200" rtl="0" algn="just">
              <a:spcBef>
                <a:spcPts val="0"/>
              </a:spcBef>
              <a:spcAft>
                <a:spcPts val="0"/>
              </a:spcAft>
              <a:buClr>
                <a:srgbClr val="000000"/>
              </a:buClr>
              <a:buSzPts val="1300"/>
              <a:buFont typeface="Arial"/>
              <a:buChar char="●"/>
            </a:pPr>
            <a:r>
              <a:rPr lang="en" sz="1300">
                <a:solidFill>
                  <a:srgbClr val="000000"/>
                </a:solidFill>
              </a:rPr>
              <a:t>Overall, Zomato has successfully maintained a </a:t>
            </a:r>
            <a:r>
              <a:rPr b="1" lang="en" sz="1300">
                <a:solidFill>
                  <a:srgbClr val="000000"/>
                </a:solidFill>
              </a:rPr>
              <a:t>steady number of restaurant openings</a:t>
            </a:r>
            <a:r>
              <a:rPr lang="en" sz="1300">
                <a:solidFill>
                  <a:srgbClr val="000000"/>
                </a:solidFill>
              </a:rPr>
              <a:t> with slight fluctuations, indicating a </a:t>
            </a:r>
            <a:r>
              <a:rPr b="1" lang="en" sz="1300">
                <a:solidFill>
                  <a:srgbClr val="000000"/>
                </a:solidFill>
              </a:rPr>
              <a:t>stable growth pattern</a:t>
            </a:r>
            <a:r>
              <a:rPr lang="en" sz="1300">
                <a:solidFill>
                  <a:srgbClr val="000000"/>
                </a:solidFill>
              </a:rPr>
              <a:t>.</a:t>
            </a:r>
            <a:endParaRPr sz="1900"/>
          </a:p>
        </p:txBody>
      </p:sp>
      <p:pic>
        <p:nvPicPr>
          <p:cNvPr id="102" name="Google Shape;102;p19" title="Chart"/>
          <p:cNvPicPr preferRelativeResize="0"/>
          <p:nvPr/>
        </p:nvPicPr>
        <p:blipFill>
          <a:blip r:embed="rId3">
            <a:alphaModFix/>
          </a:blip>
          <a:stretch>
            <a:fillRect/>
          </a:stretch>
        </p:blipFill>
        <p:spPr>
          <a:xfrm>
            <a:off x="2391644" y="928950"/>
            <a:ext cx="4245206" cy="2619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456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Cost Comparison: Dining for Two by Country</a:t>
            </a:r>
            <a:endParaRPr b="1"/>
          </a:p>
        </p:txBody>
      </p:sp>
      <p:pic>
        <p:nvPicPr>
          <p:cNvPr id="108" name="Google Shape;108;p20" title="Chart"/>
          <p:cNvPicPr preferRelativeResize="0"/>
          <p:nvPr/>
        </p:nvPicPr>
        <p:blipFill>
          <a:blip r:embed="rId3">
            <a:alphaModFix/>
          </a:blip>
          <a:stretch>
            <a:fillRect/>
          </a:stretch>
        </p:blipFill>
        <p:spPr>
          <a:xfrm>
            <a:off x="5031231" y="1043700"/>
            <a:ext cx="3888067" cy="2380650"/>
          </a:xfrm>
          <a:prstGeom prst="rect">
            <a:avLst/>
          </a:prstGeom>
          <a:noFill/>
          <a:ln>
            <a:noFill/>
          </a:ln>
          <a:effectLst>
            <a:outerShdw blurRad="57150" rotWithShape="0" algn="bl" dir="5400000" dist="19050">
              <a:srgbClr val="000000">
                <a:alpha val="50000"/>
              </a:srgbClr>
            </a:outerShdw>
          </a:effectLst>
        </p:spPr>
      </p:pic>
      <p:sp>
        <p:nvSpPr>
          <p:cNvPr id="109" name="Google Shape;109;p20"/>
          <p:cNvSpPr txBox="1"/>
          <p:nvPr/>
        </p:nvSpPr>
        <p:spPr>
          <a:xfrm>
            <a:off x="370925" y="1038650"/>
            <a:ext cx="4452000" cy="2270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latin typeface="Old Standard TT"/>
                <a:ea typeface="Old Standard TT"/>
                <a:cs typeface="Old Standard TT"/>
                <a:sym typeface="Old Standard TT"/>
              </a:rPr>
              <a:t>Average Cost for Two (INR)</a:t>
            </a:r>
            <a:r>
              <a:rPr lang="en">
                <a:latin typeface="Old Standard TT"/>
                <a:ea typeface="Old Standard TT"/>
                <a:cs typeface="Old Standard TT"/>
                <a:sym typeface="Old Standard TT"/>
              </a:rPr>
              <a:t>:</a:t>
            </a:r>
            <a:endParaRPr>
              <a:latin typeface="Old Standard TT"/>
              <a:ea typeface="Old Standard TT"/>
              <a:cs typeface="Old Standard TT"/>
              <a:sym typeface="Old Standard TT"/>
            </a:endParaRPr>
          </a:p>
          <a:p>
            <a:pPr indent="-304800" lvl="0" marL="457200" rtl="0" algn="just">
              <a:lnSpc>
                <a:spcPct val="115000"/>
              </a:lnSpc>
              <a:spcBef>
                <a:spcPts val="1200"/>
              </a:spcBef>
              <a:spcAft>
                <a:spcPts val="0"/>
              </a:spcAft>
              <a:buSzPts val="1200"/>
              <a:buFont typeface="Old Standard TT"/>
              <a:buChar char="●"/>
            </a:pPr>
            <a:r>
              <a:rPr b="1" lang="en" sz="1200">
                <a:latin typeface="Old Standard TT"/>
                <a:ea typeface="Old Standard TT"/>
                <a:cs typeface="Old Standard TT"/>
                <a:sym typeface="Old Standard TT"/>
              </a:rPr>
              <a:t>India</a:t>
            </a:r>
            <a:r>
              <a:rPr lang="en" sz="1200">
                <a:latin typeface="Old Standard TT"/>
                <a:ea typeface="Old Standard TT"/>
                <a:cs typeface="Old Standard TT"/>
                <a:sym typeface="Old Standard TT"/>
              </a:rPr>
              <a:t> has the lowest average cost for two, at </a:t>
            </a:r>
            <a:r>
              <a:rPr b="1" lang="en" sz="1200">
                <a:latin typeface="Old Standard TT"/>
                <a:ea typeface="Old Standard TT"/>
                <a:cs typeface="Old Standard TT"/>
                <a:sym typeface="Old Standard TT"/>
              </a:rPr>
              <a:t>₹623.37</a:t>
            </a:r>
            <a:r>
              <a:rPr lang="en" sz="1200">
                <a:latin typeface="Old Standard TT"/>
                <a:ea typeface="Old Standard TT"/>
                <a:cs typeface="Old Standard TT"/>
                <a:sym typeface="Old Standard TT"/>
              </a:rPr>
              <a:t>, which indicates a more affordable dining experience.</a:t>
            </a:r>
            <a:endParaRPr sz="1200">
              <a:latin typeface="Old Standard TT"/>
              <a:ea typeface="Old Standard TT"/>
              <a:cs typeface="Old Standard TT"/>
              <a:sym typeface="Old Standard TT"/>
            </a:endParaRPr>
          </a:p>
          <a:p>
            <a:pPr indent="-304800" lvl="0" marL="457200" rtl="0" algn="just">
              <a:lnSpc>
                <a:spcPct val="115000"/>
              </a:lnSpc>
              <a:spcBef>
                <a:spcPts val="0"/>
              </a:spcBef>
              <a:spcAft>
                <a:spcPts val="0"/>
              </a:spcAft>
              <a:buSzPts val="1200"/>
              <a:buFont typeface="Old Standard TT"/>
              <a:buChar char="●"/>
            </a:pPr>
            <a:r>
              <a:rPr b="1" lang="en" sz="1200">
                <a:latin typeface="Old Standard TT"/>
                <a:ea typeface="Old Standard TT"/>
                <a:cs typeface="Old Standard TT"/>
                <a:sym typeface="Old Standard TT"/>
              </a:rPr>
              <a:t>Singapore</a:t>
            </a:r>
            <a:r>
              <a:rPr lang="en" sz="1200">
                <a:latin typeface="Old Standard TT"/>
                <a:ea typeface="Old Standard TT"/>
                <a:cs typeface="Old Standard TT"/>
                <a:sym typeface="Old Standard TT"/>
              </a:rPr>
              <a:t> has the highest average cost for two, at </a:t>
            </a:r>
            <a:r>
              <a:rPr b="1" lang="en" sz="1200">
                <a:latin typeface="Old Standard TT"/>
                <a:ea typeface="Old Standard TT"/>
                <a:cs typeface="Old Standard TT"/>
                <a:sym typeface="Old Standard TT"/>
              </a:rPr>
              <a:t>₹13,604.76</a:t>
            </a:r>
            <a:r>
              <a:rPr lang="en" sz="1200">
                <a:latin typeface="Old Standard TT"/>
                <a:ea typeface="Old Standard TT"/>
                <a:cs typeface="Old Standard TT"/>
                <a:sym typeface="Old Standard TT"/>
              </a:rPr>
              <a:t>, suggesting a premium dining market with higher spending.</a:t>
            </a:r>
            <a:endParaRPr sz="1200">
              <a:latin typeface="Old Standard TT"/>
              <a:ea typeface="Old Standard TT"/>
              <a:cs typeface="Old Standard TT"/>
              <a:sym typeface="Old Standard TT"/>
            </a:endParaRPr>
          </a:p>
          <a:p>
            <a:pPr indent="-304800" lvl="0" marL="457200" rtl="0" algn="just">
              <a:lnSpc>
                <a:spcPct val="115000"/>
              </a:lnSpc>
              <a:spcBef>
                <a:spcPts val="0"/>
              </a:spcBef>
              <a:spcAft>
                <a:spcPts val="0"/>
              </a:spcAft>
              <a:buSzPts val="1200"/>
              <a:buFont typeface="Old Standard TT"/>
              <a:buChar char="●"/>
            </a:pPr>
            <a:r>
              <a:rPr b="1" lang="en" sz="1200">
                <a:latin typeface="Old Standard TT"/>
                <a:ea typeface="Old Standard TT"/>
                <a:cs typeface="Old Standard TT"/>
                <a:sym typeface="Old Standard TT"/>
              </a:rPr>
              <a:t>Philippines</a:t>
            </a:r>
            <a:r>
              <a:rPr lang="en" sz="1200">
                <a:latin typeface="Old Standard TT"/>
                <a:ea typeface="Old Standard TT"/>
                <a:cs typeface="Old Standard TT"/>
                <a:sym typeface="Old Standard TT"/>
              </a:rPr>
              <a:t> and </a:t>
            </a:r>
            <a:r>
              <a:rPr b="1" lang="en" sz="1200">
                <a:latin typeface="Old Standard TT"/>
                <a:ea typeface="Old Standard TT"/>
                <a:cs typeface="Old Standard TT"/>
                <a:sym typeface="Old Standard TT"/>
              </a:rPr>
              <a:t>Sri Lanka</a:t>
            </a:r>
            <a:r>
              <a:rPr lang="en" sz="1200">
                <a:latin typeface="Old Standard TT"/>
                <a:ea typeface="Old Standard TT"/>
                <a:cs typeface="Old Standard TT"/>
                <a:sym typeface="Old Standard TT"/>
              </a:rPr>
              <a:t> have relatively higher costs for two, at </a:t>
            </a:r>
            <a:r>
              <a:rPr b="1" lang="en" sz="1200">
                <a:latin typeface="Old Standard TT"/>
                <a:ea typeface="Old Standard TT"/>
                <a:cs typeface="Old Standard TT"/>
                <a:sym typeface="Old Standard TT"/>
              </a:rPr>
              <a:t>₹10,926.36</a:t>
            </a:r>
            <a:r>
              <a:rPr lang="en" sz="1200">
                <a:latin typeface="Old Standard TT"/>
                <a:ea typeface="Old Standard TT"/>
                <a:cs typeface="Old Standard TT"/>
                <a:sym typeface="Old Standard TT"/>
              </a:rPr>
              <a:t> and </a:t>
            </a:r>
            <a:r>
              <a:rPr b="1" lang="en" sz="1200">
                <a:latin typeface="Old Standard TT"/>
                <a:ea typeface="Old Standard TT"/>
                <a:cs typeface="Old Standard TT"/>
                <a:sym typeface="Old Standard TT"/>
              </a:rPr>
              <a:t>₹641.25</a:t>
            </a:r>
            <a:r>
              <a:rPr lang="en" sz="1200">
                <a:latin typeface="Old Standard TT"/>
                <a:ea typeface="Old Standard TT"/>
                <a:cs typeface="Old Standard TT"/>
                <a:sym typeface="Old Standard TT"/>
              </a:rPr>
              <a:t>, respectively, in contrast to their other regional counterparts.</a:t>
            </a:r>
            <a:endParaRPr>
              <a:latin typeface="Old Standard TT"/>
              <a:ea typeface="Old Standard TT"/>
              <a:cs typeface="Old Standard TT"/>
              <a:sym typeface="Old Standard TT"/>
            </a:endParaRPr>
          </a:p>
        </p:txBody>
      </p:sp>
      <p:sp>
        <p:nvSpPr>
          <p:cNvPr id="110" name="Google Shape;110;p20"/>
          <p:cNvSpPr txBox="1"/>
          <p:nvPr/>
        </p:nvSpPr>
        <p:spPr>
          <a:xfrm>
            <a:off x="259100" y="3389175"/>
            <a:ext cx="8520600" cy="1631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sz="1200">
                <a:solidFill>
                  <a:schemeClr val="dk1"/>
                </a:solidFill>
                <a:latin typeface="Old Standard TT"/>
                <a:ea typeface="Old Standard TT"/>
                <a:cs typeface="Old Standard TT"/>
                <a:sym typeface="Old Standard TT"/>
              </a:rPr>
              <a:t>General Pattern</a:t>
            </a:r>
            <a:r>
              <a:rPr lang="en" sz="1200">
                <a:solidFill>
                  <a:schemeClr val="dk1"/>
                </a:solidFill>
                <a:latin typeface="Old Standard TT"/>
                <a:ea typeface="Old Standard TT"/>
                <a:cs typeface="Old Standard TT"/>
                <a:sym typeface="Old Standard TT"/>
              </a:rPr>
              <a:t>:</a:t>
            </a:r>
            <a:endParaRPr sz="1200">
              <a:solidFill>
                <a:schemeClr val="dk1"/>
              </a:solidFill>
              <a:latin typeface="Old Standard TT"/>
              <a:ea typeface="Old Standard TT"/>
              <a:cs typeface="Old Standard TT"/>
              <a:sym typeface="Old Standard TT"/>
            </a:endParaRPr>
          </a:p>
          <a:p>
            <a:pPr indent="-304800" lvl="0" marL="457200" rtl="0" algn="just">
              <a:lnSpc>
                <a:spcPct val="100000"/>
              </a:lnSpc>
              <a:spcBef>
                <a:spcPts val="1200"/>
              </a:spcBef>
              <a:spcAft>
                <a:spcPts val="0"/>
              </a:spcAft>
              <a:buClr>
                <a:schemeClr val="dk1"/>
              </a:buClr>
              <a:buSzPts val="1200"/>
              <a:buChar char="●"/>
            </a:pPr>
            <a:r>
              <a:rPr b="1" lang="en" sz="1200">
                <a:solidFill>
                  <a:schemeClr val="dk1"/>
                </a:solidFill>
                <a:latin typeface="Old Standard TT"/>
                <a:ea typeface="Old Standard TT"/>
                <a:cs typeface="Old Standard TT"/>
                <a:sym typeface="Old Standard TT"/>
              </a:rPr>
              <a:t>Western countries</a:t>
            </a:r>
            <a:r>
              <a:rPr lang="en" sz="1200">
                <a:solidFill>
                  <a:schemeClr val="dk1"/>
                </a:solidFill>
                <a:latin typeface="Old Standard TT"/>
                <a:ea typeface="Old Standard TT"/>
                <a:cs typeface="Old Standard TT"/>
                <a:sym typeface="Old Standard TT"/>
              </a:rPr>
              <a:t> like the </a:t>
            </a:r>
            <a:r>
              <a:rPr b="1" lang="en" sz="1200">
                <a:solidFill>
                  <a:schemeClr val="dk1"/>
                </a:solidFill>
                <a:latin typeface="Old Standard TT"/>
                <a:ea typeface="Old Standard TT"/>
                <a:cs typeface="Old Standard TT"/>
                <a:sym typeface="Old Standard TT"/>
              </a:rPr>
              <a:t>United States</a:t>
            </a:r>
            <a:r>
              <a:rPr lang="en" sz="1200">
                <a:solidFill>
                  <a:schemeClr val="dk1"/>
                </a:solidFill>
                <a:latin typeface="Old Standard TT"/>
                <a:ea typeface="Old Standard TT"/>
                <a:cs typeface="Old Standard TT"/>
                <a:sym typeface="Old Standard TT"/>
              </a:rPr>
              <a:t>, </a:t>
            </a:r>
            <a:r>
              <a:rPr b="1" lang="en" sz="1200">
                <a:solidFill>
                  <a:schemeClr val="dk1"/>
                </a:solidFill>
                <a:latin typeface="Old Standard TT"/>
                <a:ea typeface="Old Standard TT"/>
                <a:cs typeface="Old Standard TT"/>
                <a:sym typeface="Old Standard TT"/>
              </a:rPr>
              <a:t>United Kingdom</a:t>
            </a:r>
            <a:r>
              <a:rPr lang="en" sz="1200">
                <a:solidFill>
                  <a:schemeClr val="dk1"/>
                </a:solidFill>
                <a:latin typeface="Old Standard TT"/>
                <a:ea typeface="Old Standard TT"/>
                <a:cs typeface="Old Standard TT"/>
                <a:sym typeface="Old Standard TT"/>
              </a:rPr>
              <a:t>, </a:t>
            </a:r>
            <a:r>
              <a:rPr b="1" lang="en" sz="1200">
                <a:solidFill>
                  <a:schemeClr val="dk1"/>
                </a:solidFill>
                <a:latin typeface="Old Standard TT"/>
                <a:ea typeface="Old Standard TT"/>
                <a:cs typeface="Old Standard TT"/>
                <a:sym typeface="Old Standard TT"/>
              </a:rPr>
              <a:t>Canada</a:t>
            </a:r>
            <a:r>
              <a:rPr lang="en" sz="1200">
                <a:solidFill>
                  <a:schemeClr val="dk1"/>
                </a:solidFill>
                <a:latin typeface="Old Standard TT"/>
                <a:ea typeface="Old Standard TT"/>
                <a:cs typeface="Old Standard TT"/>
                <a:sym typeface="Old Standard TT"/>
              </a:rPr>
              <a:t>, and </a:t>
            </a:r>
            <a:r>
              <a:rPr b="1" lang="en" sz="1200">
                <a:solidFill>
                  <a:schemeClr val="dk1"/>
                </a:solidFill>
                <a:latin typeface="Old Standard TT"/>
                <a:ea typeface="Old Standard TT"/>
                <a:cs typeface="Old Standard TT"/>
                <a:sym typeface="Old Standard TT"/>
              </a:rPr>
              <a:t>Australia</a:t>
            </a:r>
            <a:r>
              <a:rPr lang="en" sz="1200">
                <a:solidFill>
                  <a:schemeClr val="dk1"/>
                </a:solidFill>
                <a:latin typeface="Old Standard TT"/>
                <a:ea typeface="Old Standard TT"/>
                <a:cs typeface="Old Standard TT"/>
                <a:sym typeface="Old Standard TT"/>
              </a:rPr>
              <a:t> tend to have a </a:t>
            </a:r>
            <a:r>
              <a:rPr b="1" lang="en" sz="1200">
                <a:solidFill>
                  <a:schemeClr val="dk1"/>
                </a:solidFill>
                <a:latin typeface="Old Standard TT"/>
                <a:ea typeface="Old Standard TT"/>
                <a:cs typeface="Old Standard TT"/>
                <a:sym typeface="Old Standard TT"/>
              </a:rPr>
              <a:t>higher average cost for two</a:t>
            </a:r>
            <a:r>
              <a:rPr lang="en" sz="1200">
                <a:solidFill>
                  <a:schemeClr val="dk1"/>
                </a:solidFill>
                <a:latin typeface="Old Standard TT"/>
                <a:ea typeface="Old Standard TT"/>
                <a:cs typeface="Old Standard TT"/>
                <a:sym typeface="Old Standard TT"/>
              </a:rPr>
              <a:t>.</a:t>
            </a:r>
            <a:endParaRPr sz="1200">
              <a:solidFill>
                <a:schemeClr val="dk1"/>
              </a:solidFill>
              <a:latin typeface="Old Standard TT"/>
              <a:ea typeface="Old Standard TT"/>
              <a:cs typeface="Old Standard TT"/>
              <a:sym typeface="Old Standard TT"/>
            </a:endParaRPr>
          </a:p>
          <a:p>
            <a:pPr indent="-304800" lvl="0" marL="457200" rtl="0" algn="just">
              <a:lnSpc>
                <a:spcPct val="100000"/>
              </a:lnSpc>
              <a:spcBef>
                <a:spcPts val="0"/>
              </a:spcBef>
              <a:spcAft>
                <a:spcPts val="0"/>
              </a:spcAft>
              <a:buClr>
                <a:schemeClr val="dk1"/>
              </a:buClr>
              <a:buSzPts val="1200"/>
              <a:buChar char="●"/>
            </a:pPr>
            <a:r>
              <a:rPr b="1" lang="en" sz="1200">
                <a:solidFill>
                  <a:schemeClr val="dk1"/>
                </a:solidFill>
                <a:latin typeface="Old Standard TT"/>
                <a:ea typeface="Old Standard TT"/>
                <a:cs typeface="Old Standard TT"/>
                <a:sym typeface="Old Standard TT"/>
              </a:rPr>
              <a:t>Asian countries</a:t>
            </a:r>
            <a:r>
              <a:rPr lang="en" sz="1200">
                <a:solidFill>
                  <a:schemeClr val="dk1"/>
                </a:solidFill>
                <a:latin typeface="Old Standard TT"/>
                <a:ea typeface="Old Standard TT"/>
                <a:cs typeface="Old Standard TT"/>
                <a:sym typeface="Old Standard TT"/>
              </a:rPr>
              <a:t> like </a:t>
            </a:r>
            <a:r>
              <a:rPr b="1" lang="en" sz="1200">
                <a:solidFill>
                  <a:schemeClr val="dk1"/>
                </a:solidFill>
                <a:latin typeface="Old Standard TT"/>
                <a:ea typeface="Old Standard TT"/>
                <a:cs typeface="Old Standard TT"/>
                <a:sym typeface="Old Standard TT"/>
              </a:rPr>
              <a:t>India</a:t>
            </a:r>
            <a:r>
              <a:rPr lang="en" sz="1200">
                <a:solidFill>
                  <a:schemeClr val="dk1"/>
                </a:solidFill>
                <a:latin typeface="Old Standard TT"/>
                <a:ea typeface="Old Standard TT"/>
                <a:cs typeface="Old Standard TT"/>
                <a:sym typeface="Old Standard TT"/>
              </a:rPr>
              <a:t>, </a:t>
            </a:r>
            <a:r>
              <a:rPr b="1" lang="en" sz="1200">
                <a:solidFill>
                  <a:schemeClr val="dk1"/>
                </a:solidFill>
                <a:latin typeface="Old Standard TT"/>
                <a:ea typeface="Old Standard TT"/>
                <a:cs typeface="Old Standard TT"/>
                <a:sym typeface="Old Standard TT"/>
              </a:rPr>
              <a:t>Indonesia</a:t>
            </a:r>
            <a:r>
              <a:rPr lang="en" sz="1200">
                <a:solidFill>
                  <a:schemeClr val="dk1"/>
                </a:solidFill>
                <a:latin typeface="Old Standard TT"/>
                <a:ea typeface="Old Standard TT"/>
                <a:cs typeface="Old Standard TT"/>
                <a:sym typeface="Old Standard TT"/>
              </a:rPr>
              <a:t>, and </a:t>
            </a:r>
            <a:r>
              <a:rPr b="1" lang="en" sz="1200">
                <a:solidFill>
                  <a:schemeClr val="dk1"/>
                </a:solidFill>
                <a:latin typeface="Old Standard TT"/>
                <a:ea typeface="Old Standard TT"/>
                <a:cs typeface="Old Standard TT"/>
                <a:sym typeface="Old Standard TT"/>
              </a:rPr>
              <a:t>Sri Lanka</a:t>
            </a:r>
            <a:r>
              <a:rPr lang="en" sz="1200">
                <a:solidFill>
                  <a:schemeClr val="dk1"/>
                </a:solidFill>
                <a:latin typeface="Old Standard TT"/>
                <a:ea typeface="Old Standard TT"/>
                <a:cs typeface="Old Standard TT"/>
                <a:sym typeface="Old Standard TT"/>
              </a:rPr>
              <a:t> have </a:t>
            </a:r>
            <a:r>
              <a:rPr b="1" lang="en" sz="1200">
                <a:solidFill>
                  <a:schemeClr val="dk1"/>
                </a:solidFill>
                <a:latin typeface="Old Standard TT"/>
                <a:ea typeface="Old Standard TT"/>
                <a:cs typeface="Old Standard TT"/>
                <a:sym typeface="Old Standard TT"/>
              </a:rPr>
              <a:t>lower costs</a:t>
            </a:r>
            <a:r>
              <a:rPr lang="en" sz="1200">
                <a:solidFill>
                  <a:schemeClr val="dk1"/>
                </a:solidFill>
                <a:latin typeface="Old Standard TT"/>
                <a:ea typeface="Old Standard TT"/>
                <a:cs typeface="Old Standard TT"/>
                <a:sym typeface="Old Standard TT"/>
              </a:rPr>
              <a:t>, making them more </a:t>
            </a:r>
            <a:r>
              <a:rPr b="1" lang="en" sz="1200">
                <a:solidFill>
                  <a:schemeClr val="dk1"/>
                </a:solidFill>
                <a:latin typeface="Old Standard TT"/>
                <a:ea typeface="Old Standard TT"/>
                <a:cs typeface="Old Standard TT"/>
                <a:sym typeface="Old Standard TT"/>
              </a:rPr>
              <a:t>affordable markets</a:t>
            </a:r>
            <a:r>
              <a:rPr lang="en" sz="1200">
                <a:solidFill>
                  <a:schemeClr val="dk1"/>
                </a:solidFill>
                <a:latin typeface="Old Standard TT"/>
                <a:ea typeface="Old Standard TT"/>
                <a:cs typeface="Old Standard TT"/>
                <a:sym typeface="Old Standard TT"/>
              </a:rPr>
              <a:t> for customers.</a:t>
            </a:r>
            <a:endParaRPr sz="1200">
              <a:solidFill>
                <a:schemeClr val="dk1"/>
              </a:solidFill>
              <a:latin typeface="Old Standard TT"/>
              <a:ea typeface="Old Standard TT"/>
              <a:cs typeface="Old Standard TT"/>
              <a:sym typeface="Old Standard TT"/>
            </a:endParaRPr>
          </a:p>
          <a:p>
            <a:pPr indent="-304800" lvl="0" marL="457200" rtl="0" algn="just">
              <a:lnSpc>
                <a:spcPct val="100000"/>
              </a:lnSpc>
              <a:spcBef>
                <a:spcPts val="0"/>
              </a:spcBef>
              <a:spcAft>
                <a:spcPts val="0"/>
              </a:spcAft>
              <a:buClr>
                <a:schemeClr val="dk1"/>
              </a:buClr>
              <a:buSzPts val="1200"/>
              <a:buChar char="●"/>
            </a:pPr>
            <a:r>
              <a:rPr b="1" lang="en" sz="1200">
                <a:solidFill>
                  <a:schemeClr val="dk1"/>
                </a:solidFill>
                <a:latin typeface="Old Standard TT"/>
                <a:ea typeface="Old Standard TT"/>
                <a:cs typeface="Old Standard TT"/>
                <a:sym typeface="Old Standard TT"/>
              </a:rPr>
              <a:t>Middle Eastern countries</a:t>
            </a:r>
            <a:r>
              <a:rPr lang="en" sz="1200">
                <a:solidFill>
                  <a:schemeClr val="dk1"/>
                </a:solidFill>
                <a:latin typeface="Old Standard TT"/>
                <a:ea typeface="Old Standard TT"/>
                <a:cs typeface="Old Standard TT"/>
                <a:sym typeface="Old Standard TT"/>
              </a:rPr>
              <a:t> like </a:t>
            </a:r>
            <a:r>
              <a:rPr b="1" lang="en" sz="1200">
                <a:solidFill>
                  <a:schemeClr val="dk1"/>
                </a:solidFill>
                <a:latin typeface="Old Standard TT"/>
                <a:ea typeface="Old Standard TT"/>
                <a:cs typeface="Old Standard TT"/>
                <a:sym typeface="Old Standard TT"/>
              </a:rPr>
              <a:t>Qatar</a:t>
            </a:r>
            <a:r>
              <a:rPr lang="en" sz="1200">
                <a:solidFill>
                  <a:schemeClr val="dk1"/>
                </a:solidFill>
                <a:latin typeface="Old Standard TT"/>
                <a:ea typeface="Old Standard TT"/>
                <a:cs typeface="Old Standard TT"/>
                <a:sym typeface="Old Standard TT"/>
              </a:rPr>
              <a:t>, </a:t>
            </a:r>
            <a:r>
              <a:rPr b="1" lang="en" sz="1200">
                <a:solidFill>
                  <a:schemeClr val="dk1"/>
                </a:solidFill>
                <a:latin typeface="Old Standard TT"/>
                <a:ea typeface="Old Standard TT"/>
                <a:cs typeface="Old Standard TT"/>
                <a:sym typeface="Old Standard TT"/>
              </a:rPr>
              <a:t>United Arab Emirates</a:t>
            </a:r>
            <a:r>
              <a:rPr lang="en" sz="1200">
                <a:solidFill>
                  <a:schemeClr val="dk1"/>
                </a:solidFill>
                <a:latin typeface="Old Standard TT"/>
                <a:ea typeface="Old Standard TT"/>
                <a:cs typeface="Old Standard TT"/>
                <a:sym typeface="Old Standard TT"/>
              </a:rPr>
              <a:t>, and </a:t>
            </a:r>
            <a:r>
              <a:rPr b="1" lang="en" sz="1200">
                <a:solidFill>
                  <a:schemeClr val="dk1"/>
                </a:solidFill>
                <a:latin typeface="Old Standard TT"/>
                <a:ea typeface="Old Standard TT"/>
                <a:cs typeface="Old Standard TT"/>
                <a:sym typeface="Old Standard TT"/>
              </a:rPr>
              <a:t>Turkey</a:t>
            </a:r>
            <a:r>
              <a:rPr lang="en" sz="1200">
                <a:solidFill>
                  <a:schemeClr val="dk1"/>
                </a:solidFill>
                <a:latin typeface="Old Standard TT"/>
                <a:ea typeface="Old Standard TT"/>
                <a:cs typeface="Old Standard TT"/>
                <a:sym typeface="Old Standard TT"/>
              </a:rPr>
              <a:t> have </a:t>
            </a:r>
            <a:r>
              <a:rPr b="1" lang="en" sz="1200">
                <a:solidFill>
                  <a:schemeClr val="dk1"/>
                </a:solidFill>
                <a:latin typeface="Old Standard TT"/>
                <a:ea typeface="Old Standard TT"/>
                <a:cs typeface="Old Standard TT"/>
                <a:sym typeface="Old Standard TT"/>
              </a:rPr>
              <a:t>moderate to high average costs</a:t>
            </a:r>
            <a:r>
              <a:rPr lang="en" sz="1200">
                <a:solidFill>
                  <a:schemeClr val="dk1"/>
                </a:solidFill>
                <a:latin typeface="Old Standard TT"/>
                <a:ea typeface="Old Standard TT"/>
                <a:cs typeface="Old Standard TT"/>
                <a:sym typeface="Old Standard TT"/>
              </a:rPr>
              <a:t>, reflecting the varied economic conditions.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2586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a:t>Top 10 Cuisines with Highest Ratings</a:t>
            </a:r>
            <a:endParaRPr b="1"/>
          </a:p>
        </p:txBody>
      </p:sp>
      <p:sp>
        <p:nvSpPr>
          <p:cNvPr id="116" name="Google Shape;116;p21"/>
          <p:cNvSpPr txBox="1"/>
          <p:nvPr>
            <p:ph idx="1" type="body"/>
          </p:nvPr>
        </p:nvSpPr>
        <p:spPr>
          <a:xfrm>
            <a:off x="311700" y="991425"/>
            <a:ext cx="4260300" cy="3577500"/>
          </a:xfrm>
          <a:prstGeom prst="rect">
            <a:avLst/>
          </a:prstGeom>
        </p:spPr>
        <p:txBody>
          <a:bodyPr anchorCtr="0" anchor="t" bIns="91425" lIns="91425" spcFirstLastPara="1" rIns="91425" wrap="square" tIns="91425">
            <a:noAutofit/>
          </a:bodyPr>
          <a:lstStyle/>
          <a:p>
            <a:pPr indent="-311785" lvl="0" marL="457200" rtl="0" algn="just">
              <a:lnSpc>
                <a:spcPct val="105000"/>
              </a:lnSpc>
              <a:spcBef>
                <a:spcPts val="0"/>
              </a:spcBef>
              <a:spcAft>
                <a:spcPts val="0"/>
              </a:spcAft>
              <a:buClr>
                <a:srgbClr val="000000"/>
              </a:buClr>
              <a:buSzPts val="1310"/>
              <a:buChar char="●"/>
            </a:pPr>
            <a:r>
              <a:rPr b="1" lang="en" sz="1310">
                <a:solidFill>
                  <a:srgbClr val="000000"/>
                </a:solidFill>
              </a:rPr>
              <a:t>Dominance of American and Asian Cuisines:</a:t>
            </a:r>
            <a:r>
              <a:rPr lang="en" sz="1310">
                <a:solidFill>
                  <a:srgbClr val="000000"/>
                </a:solidFill>
              </a:rPr>
              <a:t> A clear trend shows that American-themed cuisines (BBQ, Sandwich, Burger, etc.) dominate the highest ratings. These can be popular themes to consider for further restaurant concepts.</a:t>
            </a:r>
            <a:endParaRPr sz="1310">
              <a:solidFill>
                <a:srgbClr val="000000"/>
              </a:solidFill>
            </a:endParaRPr>
          </a:p>
          <a:p>
            <a:pPr indent="-311785" lvl="0" marL="457200" rtl="0" algn="just">
              <a:lnSpc>
                <a:spcPct val="105000"/>
              </a:lnSpc>
              <a:spcBef>
                <a:spcPts val="0"/>
              </a:spcBef>
              <a:spcAft>
                <a:spcPts val="0"/>
              </a:spcAft>
              <a:buClr>
                <a:srgbClr val="000000"/>
              </a:buClr>
              <a:buSzPts val="1310"/>
              <a:buChar char="●"/>
            </a:pPr>
            <a:r>
              <a:rPr b="1" lang="en" sz="1310">
                <a:solidFill>
                  <a:srgbClr val="000000"/>
                </a:solidFill>
              </a:rPr>
              <a:t>International Influence:</a:t>
            </a:r>
            <a:r>
              <a:rPr lang="en" sz="1310">
                <a:solidFill>
                  <a:srgbClr val="000000"/>
                </a:solidFill>
              </a:rPr>
              <a:t> Cuisines like </a:t>
            </a:r>
            <a:r>
              <a:rPr b="1" lang="en" sz="1310">
                <a:solidFill>
                  <a:srgbClr val="000000"/>
                </a:solidFill>
              </a:rPr>
              <a:t>Brazilian, Mexican, and Filipino</a:t>
            </a:r>
            <a:r>
              <a:rPr lang="en" sz="1310">
                <a:solidFill>
                  <a:srgbClr val="000000"/>
                </a:solidFill>
              </a:rPr>
              <a:t> highlight a blend of diverse and international tastes. This opens up opportunities for introducing culturally diverse food experiences.</a:t>
            </a:r>
            <a:endParaRPr sz="1310">
              <a:solidFill>
                <a:srgbClr val="000000"/>
              </a:solidFill>
            </a:endParaRPr>
          </a:p>
          <a:p>
            <a:pPr indent="-311785" lvl="0" marL="457200" rtl="0" algn="just">
              <a:lnSpc>
                <a:spcPct val="105000"/>
              </a:lnSpc>
              <a:spcBef>
                <a:spcPts val="0"/>
              </a:spcBef>
              <a:spcAft>
                <a:spcPts val="0"/>
              </a:spcAft>
              <a:buClr>
                <a:srgbClr val="000000"/>
              </a:buClr>
              <a:buSzPts val="1310"/>
              <a:buChar char="●"/>
            </a:pPr>
            <a:r>
              <a:rPr b="1" lang="en" sz="1310">
                <a:solidFill>
                  <a:srgbClr val="000000"/>
                </a:solidFill>
              </a:rPr>
              <a:t>Variety of Categories:</a:t>
            </a:r>
            <a:r>
              <a:rPr lang="en" sz="1310">
                <a:solidFill>
                  <a:srgbClr val="000000"/>
                </a:solidFill>
              </a:rPr>
              <a:t> The cuisines cover a range of categories such as BBQ, Seafood, Desserts, Bakery, and more. It suggests that customers appreciate variety, and there's potential for fusion restaurant concepts.</a:t>
            </a:r>
            <a:endParaRPr sz="1310">
              <a:solidFill>
                <a:srgbClr val="000000"/>
              </a:solidFill>
            </a:endParaRPr>
          </a:p>
          <a:p>
            <a:pPr indent="0" lvl="0" marL="0" rtl="0" algn="just">
              <a:lnSpc>
                <a:spcPct val="105000"/>
              </a:lnSpc>
              <a:spcBef>
                <a:spcPts val="1200"/>
              </a:spcBef>
              <a:spcAft>
                <a:spcPts val="1200"/>
              </a:spcAft>
              <a:buSzPts val="1018"/>
              <a:buNone/>
            </a:pPr>
            <a:r>
              <a:t/>
            </a:r>
            <a:endParaRPr sz="1765"/>
          </a:p>
        </p:txBody>
      </p:sp>
      <p:pic>
        <p:nvPicPr>
          <p:cNvPr id="117" name="Google Shape;117;p21" title="Chart"/>
          <p:cNvPicPr preferRelativeResize="0"/>
          <p:nvPr/>
        </p:nvPicPr>
        <p:blipFill>
          <a:blip r:embed="rId3">
            <a:alphaModFix/>
          </a:blip>
          <a:stretch>
            <a:fillRect/>
          </a:stretch>
        </p:blipFill>
        <p:spPr>
          <a:xfrm>
            <a:off x="4646550" y="1423388"/>
            <a:ext cx="4419601" cy="24955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